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36"/>
  </p:notesMasterIdLst>
  <p:handoutMasterIdLst>
    <p:handoutMasterId r:id="rId37"/>
  </p:handoutMasterIdLst>
  <p:sldIdLst>
    <p:sldId id="256" r:id="rId2"/>
    <p:sldId id="258" r:id="rId3"/>
    <p:sldId id="260" r:id="rId4"/>
    <p:sldId id="263" r:id="rId5"/>
    <p:sldId id="279" r:id="rId6"/>
    <p:sldId id="265" r:id="rId7"/>
    <p:sldId id="276" r:id="rId8"/>
    <p:sldId id="271" r:id="rId9"/>
    <p:sldId id="277" r:id="rId10"/>
    <p:sldId id="278" r:id="rId11"/>
    <p:sldId id="282" r:id="rId12"/>
    <p:sldId id="283" r:id="rId13"/>
    <p:sldId id="284" r:id="rId14"/>
    <p:sldId id="285" r:id="rId15"/>
    <p:sldId id="286" r:id="rId16"/>
    <p:sldId id="287" r:id="rId17"/>
    <p:sldId id="288" r:id="rId18"/>
    <p:sldId id="289" r:id="rId19"/>
    <p:sldId id="290" r:id="rId20"/>
    <p:sldId id="291" r:id="rId21"/>
    <p:sldId id="300" r:id="rId22"/>
    <p:sldId id="299" r:id="rId23"/>
    <p:sldId id="292" r:id="rId24"/>
    <p:sldId id="293" r:id="rId25"/>
    <p:sldId id="294" r:id="rId26"/>
    <p:sldId id="295" r:id="rId27"/>
    <p:sldId id="296" r:id="rId28"/>
    <p:sldId id="297" r:id="rId29"/>
    <p:sldId id="298" r:id="rId30"/>
    <p:sldId id="301" r:id="rId31"/>
    <p:sldId id="272" r:id="rId32"/>
    <p:sldId id="274" r:id="rId33"/>
    <p:sldId id="275" r:id="rId34"/>
    <p:sldId id="2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4E5AC3-724A-4B00-80C9-496E48C0410F}" v="42" dt="2022-07-27T07:17:32.669"/>
  </p1510:revLst>
</p1510:revInfo>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1268B-8AC2-4239-8FAF-7C144C210720}" type="datetimeFigureOut">
              <a:rPr lang="en-US"/>
              <a:t>7/27/2022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2BA2C8-71FC-43D0-BD87-0547616971FA}" type="slidenum">
              <a:rPr/>
              <a:t>‹#›</a:t>
            </a:fld>
            <a:endParaRPr/>
          </a:p>
        </p:txBody>
      </p:sp>
    </p:spTree>
    <p:extLst>
      <p:ext uri="{BB962C8B-B14F-4D97-AF65-F5344CB8AC3E}">
        <p14:creationId xmlns:p14="http://schemas.microsoft.com/office/powerpoint/2010/main" val="3729213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8362-6D63-40AC-BAA9-90C3AE6D5875}" type="datetimeFigureOut">
              <a:rPr lang="en-US"/>
              <a:t>7/27/2022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39446-6953-447E-A4E3-E7CFBF870046}" type="slidenum">
              <a:rPr/>
              <a:t>‹#›</a:t>
            </a:fld>
            <a:endParaRPr/>
          </a:p>
        </p:txBody>
      </p:sp>
    </p:spTree>
    <p:extLst>
      <p:ext uri="{BB962C8B-B14F-4D97-AF65-F5344CB8AC3E}">
        <p14:creationId xmlns:p14="http://schemas.microsoft.com/office/powerpoint/2010/main" val="142392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water3"/>
          <p:cNvSpPr/>
          <p:nvPr/>
        </p:nvSpPr>
        <p:spPr bwMode="gray">
          <a:xfrm>
            <a:off x="2552" y="5243129"/>
            <a:ext cx="12188952" cy="1614871"/>
          </a:xfrm>
          <a:prstGeom prst="rect">
            <a:avLst/>
          </a:prstGeom>
          <a:gradFill>
            <a:gsLst>
              <a:gs pos="833">
                <a:schemeClr val="accent2">
                  <a:lumMod val="60000"/>
                  <a:lumOff val="40000"/>
                  <a:alpha val="38000"/>
                </a:schemeClr>
              </a:gs>
              <a:gs pos="23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ky"/>
          <p:cNvSpPr/>
          <p:nvPr/>
        </p:nvSpPr>
        <p:spPr bwMode="white">
          <a:xfrm>
            <a:off x="2552" y="0"/>
            <a:ext cx="12188952" cy="5334000"/>
          </a:xfrm>
          <a:prstGeom prst="rect">
            <a:avLst/>
          </a:prstGeom>
          <a:gradFill>
            <a:gsLst>
              <a:gs pos="0">
                <a:schemeClr val="accent2">
                  <a:lumMod val="60000"/>
                  <a:lumOff val="40000"/>
                  <a:alpha val="80000"/>
                </a:schemeClr>
              </a:gs>
              <a:gs pos="99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water2"/>
          <p:cNvPicPr>
            <a:picLocks noChangeAspect="1"/>
          </p:cNvPicPr>
          <p:nvPr/>
        </p:nvPicPr>
        <p:blipFill rotWithShape="1">
          <a:blip r:embed="rId2" cstate="print">
            <a:extLst>
              <a:ext uri="{28A0092B-C50C-407E-A947-70E740481C1C}">
                <a14:useLocalDpi xmlns:a14="http://schemas.microsoft.com/office/drawing/2010/main" val="0"/>
              </a:ext>
            </a:extLst>
          </a:blip>
          <a:srcRect l="2674" r="9901"/>
          <a:stretch/>
        </p:blipFill>
        <p:spPr bwMode="ltGray">
          <a:xfrm>
            <a:off x="-1425" y="5497897"/>
            <a:ext cx="12188952" cy="463209"/>
          </a:xfrm>
          <a:prstGeom prst="rect">
            <a:avLst/>
          </a:prstGeom>
          <a:noFill/>
          <a:ln>
            <a:noFill/>
          </a:ln>
        </p:spPr>
      </p:pic>
      <p:pic>
        <p:nvPicPr>
          <p:cNvPr id="7" name="water1"/>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p:blipFill>
        <p:spPr bwMode="gray">
          <a:xfrm flipH="1">
            <a:off x="-1425" y="5221111"/>
            <a:ext cx="12188952" cy="268288"/>
          </a:xfrm>
          <a:prstGeom prst="rect">
            <a:avLst/>
          </a:prstGeom>
          <a:noFill/>
          <a:ln>
            <a:noFill/>
          </a:ln>
        </p:spPr>
      </p:pic>
      <p:sp>
        <p:nvSpPr>
          <p:cNvPr id="8" name="Rectangle 7"/>
          <p:cNvSpPr/>
          <p:nvPr/>
        </p:nvSpPr>
        <p:spPr>
          <a:xfrm>
            <a:off x="-1425" y="5961106"/>
            <a:ext cx="12188952" cy="896846"/>
          </a:xfrm>
          <a:prstGeom prst="rect">
            <a:avLst/>
          </a:prstGeom>
          <a:gradFill>
            <a:gsLst>
              <a:gs pos="25000">
                <a:schemeClr val="accent6">
                  <a:lumMod val="60000"/>
                  <a:lumOff val="40000"/>
                  <a:alpha val="0"/>
                </a:schemeClr>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305872" y="1309047"/>
            <a:ext cx="9602789" cy="2667000"/>
          </a:xfrm>
        </p:spPr>
        <p:txBody>
          <a:bodyPr anchor="b">
            <a:noAutofit/>
          </a:bodyPr>
          <a:lstStyle>
            <a:lvl1pPr algn="ctr">
              <a:defRPr sz="6000"/>
            </a:lvl1pPr>
          </a:lstStyle>
          <a:p>
            <a:r>
              <a:rPr lang="en-US"/>
              <a:t>Click to edit Master title style</a:t>
            </a:r>
            <a:endParaRPr/>
          </a:p>
        </p:txBody>
      </p:sp>
      <p:sp>
        <p:nvSpPr>
          <p:cNvPr id="3" name="Subtitle 2"/>
          <p:cNvSpPr>
            <a:spLocks noGrp="1"/>
          </p:cNvSpPr>
          <p:nvPr>
            <p:ph type="subTitle" idx="1"/>
          </p:nvPr>
        </p:nvSpPr>
        <p:spPr>
          <a:xfrm>
            <a:off x="1305872" y="4038600"/>
            <a:ext cx="9601200" cy="990600"/>
          </a:xfrm>
        </p:spPr>
        <p:txBody>
          <a:bodyPr>
            <a:normAutofit/>
          </a:bodyPr>
          <a:lstStyle>
            <a:lvl1pPr marL="0" indent="0" algn="ctr">
              <a:spcBef>
                <a:spcPts val="0"/>
              </a:spcBef>
              <a:buNone/>
              <a:defRPr sz="1800" cap="all" baseline="0">
                <a:solidFill>
                  <a:schemeClr val="accent2">
                    <a:lumMod val="7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a:p>
        </p:txBody>
      </p:sp>
    </p:spTree>
    <p:extLst>
      <p:ext uri="{BB962C8B-B14F-4D97-AF65-F5344CB8AC3E}">
        <p14:creationId xmlns:p14="http://schemas.microsoft.com/office/powerpoint/2010/main" val="29423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F4E5243-F52A-4D37-9694-EB26C6C31910}" type="datetime1">
              <a:rPr lang="en-US"/>
              <a:t>7/27/2022</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53625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4403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440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A77B6E1-634A-48DC-9E8B-D894023267EF}" type="datetime1">
              <a:rPr lang="en-US"/>
              <a:t>7/27/2022</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35865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B2D3E9E-A95C-48F2-B4BF-A71542E0BE9A}" type="datetime1">
              <a:rPr lang="en-US"/>
              <a:t>7/27/2022</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40508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endParaRPr/>
          </a:p>
        </p:txBody>
      </p:sp>
      <p:sp>
        <p:nvSpPr>
          <p:cNvPr id="2" name="Title 1"/>
          <p:cNvSpPr>
            <a:spLocks noGrp="1"/>
          </p:cNvSpPr>
          <p:nvPr>
            <p:ph type="title"/>
          </p:nvPr>
        </p:nvSpPr>
        <p:spPr>
          <a:xfrm>
            <a:off x="1293813" y="1309047"/>
            <a:ext cx="9601252" cy="2667000"/>
          </a:xfrm>
        </p:spPr>
        <p:txBody>
          <a:bodyPr anchor="b">
            <a:normAutofit/>
          </a:bodyPr>
          <a:lstStyle>
            <a:lvl1pPr algn="ctr">
              <a:defRPr sz="6000" b="0"/>
            </a:lvl1pPr>
          </a:lstStyle>
          <a:p>
            <a:r>
              <a:rPr lang="en-US"/>
              <a:t>Click to edit Master title style</a:t>
            </a:r>
            <a:endParaRPr/>
          </a:p>
        </p:txBody>
      </p:sp>
      <p:sp>
        <p:nvSpPr>
          <p:cNvPr id="3" name="Text Placeholder 2"/>
          <p:cNvSpPr>
            <a:spLocks noGrp="1"/>
          </p:cNvSpPr>
          <p:nvPr>
            <p:ph type="body" idx="1"/>
          </p:nvPr>
        </p:nvSpPr>
        <p:spPr>
          <a:xfrm>
            <a:off x="1293813" y="4038600"/>
            <a:ext cx="9601200" cy="1143000"/>
          </a:xfrm>
        </p:spPr>
        <p:txBody>
          <a:bodyPr anchor="t">
            <a:normAutofit/>
          </a:bodyPr>
          <a:lstStyle>
            <a:lvl1pPr marL="0" indent="0" algn="ctr">
              <a:spcBef>
                <a:spcPts val="0"/>
              </a:spcBef>
              <a:buNone/>
              <a:defRPr sz="2000" cap="all" baseline="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A50F84E2-2D7A-43CF-AC90-352A289A783A}" type="datetime1">
              <a:rPr lang="en-US"/>
              <a:t>7/27/2022</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04355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half" idx="2"/>
          </p:nvPr>
        </p:nvSpPr>
        <p:spPr>
          <a:xfrm>
            <a:off x="6278880" y="1572768"/>
            <a:ext cx="4572000" cy="414223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341120" y="1572768"/>
            <a:ext cx="4572000" cy="414223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F12952B5-7A2F-4CC8-B7CE-9234E21C2837}" type="datetime1">
              <a:rPr lang="en-US"/>
              <a:t>7/27/2022</a:t>
            </a:fld>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24937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572768"/>
            <a:ext cx="4572000" cy="766588"/>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1120" y="2365861"/>
            <a:ext cx="4572000" cy="334914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572768"/>
            <a:ext cx="4572000" cy="766588"/>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365861"/>
            <a:ext cx="4572000" cy="334914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CE1DA07A-9201-4B4B-BAF2-015AFA30F520}" type="datetime1">
              <a:rPr lang="en-US"/>
              <a:t>7/27/2022</a:t>
            </a:fld>
            <a:endParaRPr/>
          </a:p>
        </p:txBody>
      </p:sp>
      <p:sp>
        <p:nvSpPr>
          <p:cNvPr id="9" name="Slide Number Placeholder 8"/>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07237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73D7E00A-486F-4252-8B1D-E32645521F49}" type="datetime1">
              <a:rPr lang="en-US"/>
              <a:t>7/27/2022</a:t>
            </a:fld>
            <a:endParaRPr/>
          </a:p>
        </p:txBody>
      </p:sp>
      <p:sp>
        <p:nvSpPr>
          <p:cNvPr id="5" name="Slide Number Placeholder 4"/>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68188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8DDF5F92-E675-4B36-9A60-69A962A68675}" type="datetime1">
              <a:rPr lang="en-US"/>
              <a:t>7/27/2022</a:t>
            </a:fld>
            <a:endParaRPr/>
          </a:p>
        </p:txBody>
      </p:sp>
      <p:sp>
        <p:nvSpPr>
          <p:cNvPr id="4" name="Slide Number Placeholder 3"/>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9226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79" y="762000"/>
            <a:ext cx="3377133" cy="2743200"/>
          </a:xfrm>
        </p:spPr>
        <p:txBody>
          <a:bodyPr anchor="b">
            <a:normAutofit/>
          </a:bodyPr>
          <a:lstStyle>
            <a:lvl1pPr>
              <a:defRPr sz="3200" b="0"/>
            </a:lvl1pPr>
          </a:lstStyle>
          <a:p>
            <a:r>
              <a:rPr lang="en-US"/>
              <a:t>Click to edit Master title style</a:t>
            </a:r>
            <a:endParaRPr/>
          </a:p>
        </p:txBody>
      </p:sp>
      <p:sp>
        <p:nvSpPr>
          <p:cNvPr id="3" name="Content Placeholder 2"/>
          <p:cNvSpPr>
            <a:spLocks noGrp="1"/>
          </p:cNvSpPr>
          <p:nvPr>
            <p:ph idx="1"/>
          </p:nvPr>
        </p:nvSpPr>
        <p:spPr>
          <a:xfrm>
            <a:off x="760413" y="685800"/>
            <a:ext cx="6858000" cy="4572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7479" y="3554104"/>
            <a:ext cx="3377133" cy="1703696"/>
          </a:xfrm>
        </p:spPr>
        <p:txBody>
          <a:bodyPr>
            <a:normAutofit/>
          </a:bodyPr>
          <a:lstStyle>
            <a:lvl1pPr marL="0" indent="0">
              <a:lnSpc>
                <a:spcPct val="90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AF6E2C9B-5FA2-460D-9BE7-B0812FC2A6FF}" type="datetime1">
              <a:rPr lang="en-US"/>
              <a:t>7/27/2022</a:t>
            </a:fld>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4838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79" y="762000"/>
            <a:ext cx="3377133" cy="2743200"/>
          </a:xfrm>
        </p:spPr>
        <p:txBody>
          <a:bodyPr anchor="b">
            <a:normAutofit/>
          </a:bodyPr>
          <a:lstStyle>
            <a:lvl1pPr>
              <a:defRPr sz="34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760413" y="685800"/>
            <a:ext cx="6858000" cy="4572000"/>
          </a:xfrm>
          <a:solidFill>
            <a:schemeClr val="bg1">
              <a:lumMod val="9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7479" y="3554104"/>
            <a:ext cx="3377133" cy="1703696"/>
          </a:xfrm>
        </p:spPr>
        <p:txBody>
          <a:bodyPr>
            <a:normAutofit/>
          </a:bodyPr>
          <a:lstStyle>
            <a:lvl1pPr marL="0" indent="0">
              <a:lnSpc>
                <a:spcPct val="100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1D374940-A916-4C8B-9648-02A2D3898F9E}" type="datetime1">
              <a:rPr lang="en-US"/>
              <a:t>7/27/2022</a:t>
            </a:fld>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21661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58000"/>
                </a:schemeClr>
              </a:gs>
              <a:gs pos="88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endParaRPr/>
          </a:p>
        </p:txBody>
      </p:sp>
      <p:sp>
        <p:nvSpPr>
          <p:cNvPr id="8" name="water3"/>
          <p:cNvSpPr/>
          <p:nvPr/>
        </p:nvSpPr>
        <p:spPr bwMode="gray">
          <a:xfrm>
            <a:off x="2552" y="6064101"/>
            <a:ext cx="12188952" cy="793899"/>
          </a:xfrm>
          <a:prstGeom prst="rect">
            <a:avLst/>
          </a:prstGeom>
          <a:gradFill>
            <a:gsLst>
              <a:gs pos="833">
                <a:schemeClr val="accent2">
                  <a:lumMod val="60000"/>
                  <a:lumOff val="40000"/>
                  <a:alpha val="38000"/>
                </a:schemeClr>
              </a:gs>
              <a:gs pos="49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water2"/>
          <p:cNvPicPr>
            <a:picLocks noChangeAspect="1"/>
          </p:cNvPicPr>
          <p:nvPr/>
        </p:nvPicPr>
        <p:blipFill rotWithShape="1">
          <a:blip r:embed="rId13" cstate="print">
            <a:extLst>
              <a:ext uri="{28A0092B-C50C-407E-A947-70E740481C1C}">
                <a14:useLocalDpi xmlns:a14="http://schemas.microsoft.com/office/drawing/2010/main" val="0"/>
              </a:ext>
            </a:extLst>
          </a:blip>
          <a:srcRect l="2674" r="9901"/>
          <a:stretch/>
        </p:blipFill>
        <p:spPr bwMode="white">
          <a:xfrm>
            <a:off x="-1425" y="6256181"/>
            <a:ext cx="12188952" cy="463209"/>
          </a:xfrm>
          <a:prstGeom prst="rect">
            <a:avLst/>
          </a:prstGeom>
          <a:noFill/>
          <a:ln>
            <a:noFill/>
          </a:ln>
        </p:spPr>
      </p:pic>
      <p:pic>
        <p:nvPicPr>
          <p:cNvPr id="10" name="water1"/>
          <p:cNvPicPr>
            <a:picLocks noChangeAspect="1"/>
          </p:cNvPicPr>
          <p:nvPr/>
        </p:nvPicPr>
        <p:blipFill rotWithShape="1">
          <a:blip r:embed="rId14"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p:blipFill>
        <p:spPr bwMode="gray">
          <a:xfrm flipH="1">
            <a:off x="-1425" y="5979395"/>
            <a:ext cx="12188952" cy="268288"/>
          </a:xfrm>
          <a:prstGeom prst="rect">
            <a:avLst/>
          </a:prstGeom>
          <a:noFill/>
          <a:ln>
            <a:noFill/>
          </a:ln>
        </p:spPr>
      </p:pic>
      <p:sp>
        <p:nvSpPr>
          <p:cNvPr id="2" name="Title Placeholder 1"/>
          <p:cNvSpPr>
            <a:spLocks noGrp="1"/>
          </p:cNvSpPr>
          <p:nvPr>
            <p:ph type="title"/>
          </p:nvPr>
        </p:nvSpPr>
        <p:spPr>
          <a:xfrm>
            <a:off x="1341120" y="265176"/>
            <a:ext cx="9509759" cy="1088136"/>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572768"/>
            <a:ext cx="9509760" cy="41422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l">
              <a:defRPr sz="1100" cap="all" baseline="0">
                <a:solidFill>
                  <a:schemeClr val="tx1"/>
                </a:solidFill>
              </a:defRPr>
            </a:lvl1pPr>
          </a:lstStyle>
          <a:p>
            <a:fld id="{5586B75A-687E-405C-8A0B-8D00578BA2C3}" type="datetime1">
              <a:rPr lang="en-US" smtClean="0"/>
              <a:pPr/>
              <a:t>7/27/2022</a:t>
            </a:fld>
            <a:endParaRPr lang="en-US"/>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cap="all" baseline="0">
                <a:solidFill>
                  <a:schemeClr val="tx1"/>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800" kern="1200">
          <a:solidFill>
            <a:schemeClr val="accent2">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SzPct val="100000"/>
        <a:buFont typeface="Arial" pitchFamily="34" charset="0"/>
        <a:buChar char="•"/>
        <a:defRPr sz="2000" kern="1200">
          <a:solidFill>
            <a:schemeClr val="accent2">
              <a:lumMod val="50000"/>
            </a:schemeClr>
          </a:solidFill>
          <a:latin typeface="+mn-lt"/>
          <a:ea typeface="+mn-ea"/>
          <a:cs typeface="+mn-cs"/>
        </a:defRPr>
      </a:lvl1pPr>
      <a:lvl2pPr marL="548640" indent="-228600" algn="l" defTabSz="914400" rtl="0" eaLnBrk="1" latinLnBrk="0" hangingPunct="1">
        <a:lnSpc>
          <a:spcPct val="90000"/>
        </a:lnSpc>
        <a:spcBef>
          <a:spcPts val="1000"/>
        </a:spcBef>
        <a:buSzPct val="100000"/>
        <a:buFont typeface="Arial" pitchFamily="34" charset="0"/>
        <a:buChar char="•"/>
        <a:defRPr sz="1800" kern="1200">
          <a:solidFill>
            <a:schemeClr val="accent2">
              <a:lumMod val="50000"/>
            </a:schemeClr>
          </a:solidFill>
          <a:latin typeface="+mn-lt"/>
          <a:ea typeface="+mn-ea"/>
          <a:cs typeface="+mn-cs"/>
        </a:defRPr>
      </a:lvl2pPr>
      <a:lvl3pPr marL="822960" indent="-228600" algn="l" defTabSz="914400" rtl="0" eaLnBrk="1" latinLnBrk="0" hangingPunct="1">
        <a:lnSpc>
          <a:spcPct val="90000"/>
        </a:lnSpc>
        <a:spcBef>
          <a:spcPts val="800"/>
        </a:spcBef>
        <a:buSzPct val="100000"/>
        <a:buFont typeface="Arial" pitchFamily="34" charset="0"/>
        <a:buChar char="•"/>
        <a:defRPr sz="1600" kern="1200">
          <a:solidFill>
            <a:schemeClr val="accent2">
              <a:lumMod val="50000"/>
            </a:schemeClr>
          </a:solidFill>
          <a:latin typeface="+mn-lt"/>
          <a:ea typeface="+mn-ea"/>
          <a:cs typeface="+mn-cs"/>
        </a:defRPr>
      </a:lvl3pPr>
      <a:lvl4pPr marL="109728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4pPr>
      <a:lvl5pPr marL="137160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5pPr>
      <a:lvl6pPr marL="164592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6pPr>
      <a:lvl7pPr marL="192024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7pPr>
      <a:lvl8pPr marL="219456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8pPr>
      <a:lvl9pPr marL="2240280" indent="0" algn="l" defTabSz="914400" rtl="0" eaLnBrk="1" latinLnBrk="0" hangingPunct="1">
        <a:lnSpc>
          <a:spcPct val="90000"/>
        </a:lnSpc>
        <a:spcBef>
          <a:spcPts val="800"/>
        </a:spcBef>
        <a:buSzPct val="100000"/>
        <a:buFont typeface="Arial" pitchFamily="34" charset="0"/>
        <a:buNone/>
        <a:defRPr sz="1400" kern="1200">
          <a:solidFill>
            <a:schemeClr val="accent2">
              <a:lumMod val="50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5872" y="514905"/>
            <a:ext cx="8210989" cy="2130641"/>
          </a:xfrm>
        </p:spPr>
        <p:txBody>
          <a:bodyPr/>
          <a:lstStyle/>
          <a:p>
            <a:r>
              <a:rPr lang="en-US" dirty="0"/>
              <a:t>VIRTUAL ASSISTANT</a:t>
            </a:r>
          </a:p>
        </p:txBody>
      </p:sp>
      <p:sp>
        <p:nvSpPr>
          <p:cNvPr id="3" name="Subtitle 2"/>
          <p:cNvSpPr>
            <a:spLocks noGrp="1"/>
          </p:cNvSpPr>
          <p:nvPr>
            <p:ph type="subTitle" idx="1"/>
          </p:nvPr>
        </p:nvSpPr>
        <p:spPr>
          <a:xfrm>
            <a:off x="1305872" y="3497802"/>
            <a:ext cx="8282011" cy="2574523"/>
          </a:xfrm>
        </p:spPr>
        <p:txBody>
          <a:bodyPr>
            <a:normAutofit/>
          </a:bodyPr>
          <a:lstStyle/>
          <a:p>
            <a:r>
              <a:rPr lang="en-US" dirty="0">
                <a:solidFill>
                  <a:schemeClr val="tx2"/>
                </a:solidFill>
              </a:rPr>
              <a:t>GUDIED BY:</a:t>
            </a:r>
          </a:p>
          <a:p>
            <a:r>
              <a:rPr lang="en-US" dirty="0" err="1">
                <a:solidFill>
                  <a:schemeClr val="tx2"/>
                </a:solidFill>
              </a:rPr>
              <a:t>Mr</a:t>
            </a:r>
            <a:r>
              <a:rPr lang="en-US" dirty="0">
                <a:solidFill>
                  <a:schemeClr val="tx2"/>
                </a:solidFill>
              </a:rPr>
              <a:t> .Udit Narayana Kar</a:t>
            </a:r>
          </a:p>
          <a:p>
            <a:endParaRPr lang="en-US" dirty="0">
              <a:solidFill>
                <a:schemeClr val="tx2"/>
              </a:solidFill>
            </a:endParaRPr>
          </a:p>
          <a:p>
            <a:r>
              <a:rPr lang="en-US" dirty="0">
                <a:solidFill>
                  <a:schemeClr val="tx2"/>
                </a:solidFill>
              </a:rPr>
              <a:t>                                              </a:t>
            </a:r>
            <a:r>
              <a:rPr lang="en-US" dirty="0"/>
              <a:t>Group Members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V.T.S.S.Gayathri</a:t>
            </a:r>
            <a:r>
              <a:rPr lang="en-US" dirty="0">
                <a:latin typeface="Times New Roman" panose="02020603050405020304" pitchFamily="18" charset="0"/>
                <a:cs typeface="Times New Roman" panose="02020603050405020304" pitchFamily="18" charset="0"/>
              </a:rPr>
              <a:t>   19MIS7065</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S.Niharika</a:t>
            </a:r>
            <a:r>
              <a:rPr lang="en-US" dirty="0">
                <a:latin typeface="Times New Roman" panose="02020603050405020304" pitchFamily="18" charset="0"/>
                <a:cs typeface="Times New Roman" panose="02020603050405020304" pitchFamily="18" charset="0"/>
              </a:rPr>
              <a:t>             19MIS7089</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S.Preethi</a:t>
            </a:r>
            <a:r>
              <a:rPr lang="en-US" dirty="0">
                <a:latin typeface="Times New Roman" panose="02020603050405020304" pitchFamily="18" charset="0"/>
                <a:cs typeface="Times New Roman" panose="02020603050405020304" pitchFamily="18" charset="0"/>
              </a:rPr>
              <a:t>               19MIS7048</a:t>
            </a:r>
          </a:p>
          <a:p>
            <a:endParaRPr lang="en-IN" dirty="0">
              <a:solidFill>
                <a:schemeClr val="tx2"/>
              </a:solidFill>
            </a:endParaRPr>
          </a:p>
        </p:txBody>
      </p:sp>
    </p:spTree>
    <p:extLst>
      <p:ext uri="{BB962C8B-B14F-4D97-AF65-F5344CB8AC3E}">
        <p14:creationId xmlns:p14="http://schemas.microsoft.com/office/powerpoint/2010/main" val="150390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CE43-D2FD-BF7A-6195-28F2E99F0323}"/>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1AEFBBF5-65E5-CB27-7110-65BD3E3FD1E7}"/>
              </a:ext>
            </a:extLst>
          </p:cNvPr>
          <p:cNvSpPr>
            <a:spLocks noGrp="1"/>
          </p:cNvSpPr>
          <p:nvPr>
            <p:ph idx="1"/>
          </p:nvPr>
        </p:nvSpPr>
        <p:spPr>
          <a:xfrm>
            <a:off x="760413" y="685800"/>
            <a:ext cx="11024150" cy="5798976"/>
          </a:xfrm>
        </p:spPr>
        <p:txBody>
          <a:bodyPr>
            <a:normAutofit/>
          </a:bodyPr>
          <a:lstStyle/>
          <a:p>
            <a:pPr marL="45720" indent="0" algn="l">
              <a:buNone/>
            </a:pPr>
            <a:r>
              <a:rPr lang="en-IN" sz="4300" b="0" i="0" dirty="0">
                <a:solidFill>
                  <a:schemeClr val="accent1">
                    <a:lumMod val="50000"/>
                  </a:schemeClr>
                </a:solidFill>
                <a:effectLst/>
                <a:latin typeface="Times New Roman" panose="02020603050405020304" pitchFamily="18" charset="0"/>
                <a:cs typeface="Times New Roman" panose="02020603050405020304" pitchFamily="18" charset="0"/>
              </a:rPr>
              <a:t>TECHNOLOGIES USED:</a:t>
            </a:r>
          </a:p>
          <a:p>
            <a:pPr marL="45720" indent="0" algn="l">
              <a:buNone/>
            </a:pPr>
            <a:r>
              <a:rPr lang="en-IN" sz="2400" b="1" i="0" u="sng" dirty="0">
                <a:solidFill>
                  <a:srgbClr val="000000"/>
                </a:solidFill>
                <a:effectLst/>
                <a:latin typeface="Times New Roman" panose="02020603050405020304" pitchFamily="18" charset="0"/>
                <a:cs typeface="Times New Roman" panose="02020603050405020304" pitchFamily="18" charset="0"/>
              </a:rPr>
              <a:t>Hardware:</a:t>
            </a:r>
            <a:r>
              <a:rPr lang="en-IN" sz="2400" b="1" i="0" dirty="0">
                <a:solidFill>
                  <a:srgbClr val="000000"/>
                </a:solidFill>
                <a:effectLst/>
                <a:latin typeface="Times New Roman" panose="02020603050405020304" pitchFamily="18" charset="0"/>
                <a:cs typeface="Times New Roman" panose="02020603050405020304" pitchFamily="18" charset="0"/>
              </a:rPr>
              <a:t> </a:t>
            </a:r>
          </a:p>
          <a:p>
            <a:pPr algn="l"/>
            <a:r>
              <a:rPr lang="en-IN" sz="2400" b="0" i="0" dirty="0">
                <a:solidFill>
                  <a:srgbClr val="000000"/>
                </a:solidFill>
                <a:effectLst/>
                <a:latin typeface="Times New Roman" panose="02020603050405020304" pitchFamily="18" charset="0"/>
                <a:cs typeface="Times New Roman" panose="02020603050405020304" pitchFamily="18" charset="0"/>
              </a:rPr>
              <a:t> Processor: intel i5 3rd gen or AMD A6. </a:t>
            </a:r>
          </a:p>
          <a:p>
            <a:pPr algn="l"/>
            <a:r>
              <a:rPr lang="en-IN" sz="2400" b="0" i="0" dirty="0">
                <a:solidFill>
                  <a:srgbClr val="000000"/>
                </a:solidFill>
                <a:effectLst/>
                <a:latin typeface="Times New Roman" panose="02020603050405020304" pitchFamily="18" charset="0"/>
                <a:cs typeface="Times New Roman" panose="02020603050405020304" pitchFamily="18" charset="0"/>
              </a:rPr>
              <a:t> Ram: 4 GB or more. </a:t>
            </a:r>
          </a:p>
          <a:p>
            <a:pPr algn="l"/>
            <a:r>
              <a:rPr lang="en-IN" sz="2400" b="0" i="0" dirty="0">
                <a:solidFill>
                  <a:srgbClr val="000000"/>
                </a:solidFill>
                <a:effectLst/>
                <a:latin typeface="Times New Roman" panose="02020603050405020304" pitchFamily="18" charset="0"/>
                <a:cs typeface="Times New Roman" panose="02020603050405020304" pitchFamily="18" charset="0"/>
              </a:rPr>
              <a:t> computer or a laptop. </a:t>
            </a:r>
          </a:p>
          <a:p>
            <a:pPr marL="45720" indent="0" algn="l">
              <a:buNone/>
            </a:pP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1" i="0" u="sng" dirty="0">
                <a:solidFill>
                  <a:srgbClr val="000000"/>
                </a:solidFill>
                <a:effectLst/>
                <a:latin typeface="Times New Roman" panose="02020603050405020304" pitchFamily="18" charset="0"/>
                <a:cs typeface="Times New Roman" panose="02020603050405020304" pitchFamily="18" charset="0"/>
              </a:rPr>
              <a:t>Software:</a:t>
            </a:r>
            <a:r>
              <a:rPr lang="en-IN" sz="2400" b="0" i="0" dirty="0">
                <a:solidFill>
                  <a:srgbClr val="000000"/>
                </a:solidFill>
                <a:effectLst/>
                <a:latin typeface="Times New Roman" panose="02020603050405020304" pitchFamily="18" charset="0"/>
                <a:cs typeface="Times New Roman" panose="02020603050405020304" pitchFamily="18" charset="0"/>
              </a:rPr>
              <a:t> </a:t>
            </a:r>
          </a:p>
          <a:p>
            <a:pPr algn="l"/>
            <a:r>
              <a:rPr lang="en-IN" sz="2400" b="0" i="0" dirty="0">
                <a:solidFill>
                  <a:srgbClr val="000000"/>
                </a:solidFill>
                <a:effectLst/>
                <a:latin typeface="Times New Roman" panose="02020603050405020304" pitchFamily="18" charset="0"/>
                <a:cs typeface="Times New Roman" panose="02020603050405020304" pitchFamily="18" charset="0"/>
              </a:rPr>
              <a:t> Operating system should be WINDOWS 10 or higher. </a:t>
            </a:r>
          </a:p>
          <a:p>
            <a:pPr algn="l"/>
            <a:r>
              <a:rPr lang="en-IN" sz="2400" b="0" i="0" dirty="0">
                <a:solidFill>
                  <a:srgbClr val="000000"/>
                </a:solidFill>
                <a:effectLst/>
                <a:latin typeface="Times New Roman" panose="02020603050405020304" pitchFamily="18" charset="0"/>
                <a:cs typeface="Times New Roman" panose="02020603050405020304" pitchFamily="18" charset="0"/>
              </a:rPr>
              <a:t> Must have python installed</a:t>
            </a:r>
          </a:p>
          <a:p>
            <a:endParaRPr lang="en-IN" dirty="0"/>
          </a:p>
        </p:txBody>
      </p:sp>
      <p:sp>
        <p:nvSpPr>
          <p:cNvPr id="4" name="Text Placeholder 3">
            <a:extLst>
              <a:ext uri="{FF2B5EF4-FFF2-40B4-BE49-F238E27FC236}">
                <a16:creationId xmlns:a16="http://schemas.microsoft.com/office/drawing/2014/main" id="{C4ED004F-76EC-7D66-5F0D-F501322076F1}"/>
              </a:ext>
            </a:extLst>
          </p:cNvPr>
          <p:cNvSpPr>
            <a:spLocks noGrp="1"/>
          </p:cNvSpPr>
          <p:nvPr>
            <p:ph type="body" sz="half" idx="2"/>
          </p:nvPr>
        </p:nvSpPr>
        <p:spPr/>
        <p:txBody>
          <a:bodyPr/>
          <a:lstStyle/>
          <a:p>
            <a:r>
              <a:rPr lang="en-IN" dirty="0"/>
              <a:t>                                                                                        </a:t>
            </a:r>
          </a:p>
        </p:txBody>
      </p:sp>
    </p:spTree>
    <p:extLst>
      <p:ext uri="{BB962C8B-B14F-4D97-AF65-F5344CB8AC3E}">
        <p14:creationId xmlns:p14="http://schemas.microsoft.com/office/powerpoint/2010/main" val="57315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C80C-9173-1E08-55D8-4DCF1B87D5C4}"/>
              </a:ext>
            </a:extLst>
          </p:cNvPr>
          <p:cNvSpPr>
            <a:spLocks noGrp="1"/>
          </p:cNvSpPr>
          <p:nvPr>
            <p:ph type="title"/>
          </p:nvPr>
        </p:nvSpPr>
        <p:spPr>
          <a:xfrm>
            <a:off x="1341120" y="265176"/>
            <a:ext cx="9509759" cy="1088136"/>
          </a:xfrm>
        </p:spPr>
        <p:txBody>
          <a:bodyPr anchor="b">
            <a:normAutofit/>
          </a:bodyPr>
          <a:lstStyle/>
          <a:p>
            <a:r>
              <a:rPr lang="en-US" sz="3500"/>
              <a:t>IMPLEMENTATION</a:t>
            </a:r>
            <a:br>
              <a:rPr lang="en-US" sz="3500"/>
            </a:br>
            <a:endParaRPr lang="en-IN" sz="3500"/>
          </a:p>
        </p:txBody>
      </p:sp>
      <p:pic>
        <p:nvPicPr>
          <p:cNvPr id="4" name="Picture 3">
            <a:extLst>
              <a:ext uri="{FF2B5EF4-FFF2-40B4-BE49-F238E27FC236}">
                <a16:creationId xmlns:a16="http://schemas.microsoft.com/office/drawing/2014/main" id="{82479948-E6F1-35E0-63CB-337CD03FEBAD}"/>
              </a:ext>
            </a:extLst>
          </p:cNvPr>
          <p:cNvPicPr>
            <a:picLocks noChangeAspect="1"/>
          </p:cNvPicPr>
          <p:nvPr/>
        </p:nvPicPr>
        <p:blipFill>
          <a:blip r:embed="rId2"/>
          <a:stretch>
            <a:fillRect/>
          </a:stretch>
        </p:blipFill>
        <p:spPr>
          <a:xfrm>
            <a:off x="895350" y="981075"/>
            <a:ext cx="9801225" cy="5686425"/>
          </a:xfrm>
          <a:prstGeom prst="rect">
            <a:avLst/>
          </a:prstGeom>
          <a:noFill/>
        </p:spPr>
      </p:pic>
    </p:spTree>
    <p:extLst>
      <p:ext uri="{BB962C8B-B14F-4D97-AF65-F5344CB8AC3E}">
        <p14:creationId xmlns:p14="http://schemas.microsoft.com/office/powerpoint/2010/main" val="367631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7048EC-6F15-7499-B789-237EB2B9FF55}"/>
              </a:ext>
            </a:extLst>
          </p:cNvPr>
          <p:cNvSpPr>
            <a:spLocks noGrp="1"/>
          </p:cNvSpPr>
          <p:nvPr>
            <p:ph type="title"/>
          </p:nvPr>
        </p:nvSpPr>
        <p:spPr>
          <a:xfrm>
            <a:off x="1341120" y="265176"/>
            <a:ext cx="9509759" cy="1088136"/>
          </a:xfrm>
        </p:spPr>
        <p:txBody>
          <a:bodyPr/>
          <a:lstStyle/>
          <a:p>
            <a:endParaRPr lang="en-US"/>
          </a:p>
        </p:txBody>
      </p:sp>
      <p:pic>
        <p:nvPicPr>
          <p:cNvPr id="5" name="Picture 4">
            <a:extLst>
              <a:ext uri="{FF2B5EF4-FFF2-40B4-BE49-F238E27FC236}">
                <a16:creationId xmlns:a16="http://schemas.microsoft.com/office/drawing/2014/main" id="{BA0A664E-4551-CCF2-B8F3-D5F22698D9BF}"/>
              </a:ext>
            </a:extLst>
          </p:cNvPr>
          <p:cNvPicPr>
            <a:picLocks noChangeAspect="1"/>
          </p:cNvPicPr>
          <p:nvPr/>
        </p:nvPicPr>
        <p:blipFill rotWithShape="1">
          <a:blip r:embed="rId2"/>
          <a:srcRect r="-2" b="11105"/>
          <a:stretch/>
        </p:blipFill>
        <p:spPr>
          <a:xfrm>
            <a:off x="247650" y="265176"/>
            <a:ext cx="11601450" cy="6173724"/>
          </a:xfrm>
          <a:prstGeom prst="rect">
            <a:avLst/>
          </a:prstGeom>
          <a:noFill/>
        </p:spPr>
      </p:pic>
    </p:spTree>
    <p:extLst>
      <p:ext uri="{BB962C8B-B14F-4D97-AF65-F5344CB8AC3E}">
        <p14:creationId xmlns:p14="http://schemas.microsoft.com/office/powerpoint/2010/main" val="262310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7D98-D507-1E5A-EDDA-EDFCCA2AA5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3B3EB1-82D7-051D-5158-0EEDC4FAFC0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F5C15A-F382-67C5-D6B1-ED0636E2CC0E}"/>
              </a:ext>
            </a:extLst>
          </p:cNvPr>
          <p:cNvPicPr>
            <a:picLocks noChangeAspect="1"/>
          </p:cNvPicPr>
          <p:nvPr/>
        </p:nvPicPr>
        <p:blipFill>
          <a:blip r:embed="rId2"/>
          <a:stretch>
            <a:fillRect/>
          </a:stretch>
        </p:blipFill>
        <p:spPr>
          <a:xfrm>
            <a:off x="0" y="0"/>
            <a:ext cx="12192000" cy="6962775"/>
          </a:xfrm>
          <a:prstGeom prst="rect">
            <a:avLst/>
          </a:prstGeom>
        </p:spPr>
      </p:pic>
    </p:spTree>
    <p:extLst>
      <p:ext uri="{BB962C8B-B14F-4D97-AF65-F5344CB8AC3E}">
        <p14:creationId xmlns:p14="http://schemas.microsoft.com/office/powerpoint/2010/main" val="326278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15EBD83-C4EF-8E45-2AD1-4A036404E533}"/>
              </a:ext>
            </a:extLst>
          </p:cNvPr>
          <p:cNvSpPr>
            <a:spLocks noGrp="1"/>
          </p:cNvSpPr>
          <p:nvPr>
            <p:ph type="title"/>
          </p:nvPr>
        </p:nvSpPr>
        <p:spPr>
          <a:xfrm>
            <a:off x="1341120" y="265176"/>
            <a:ext cx="9509759" cy="1088136"/>
          </a:xfrm>
        </p:spPr>
        <p:txBody>
          <a:bodyPr/>
          <a:lstStyle/>
          <a:p>
            <a:endParaRPr lang="en-US"/>
          </a:p>
        </p:txBody>
      </p:sp>
      <p:pic>
        <p:nvPicPr>
          <p:cNvPr id="5" name="Picture 4">
            <a:extLst>
              <a:ext uri="{FF2B5EF4-FFF2-40B4-BE49-F238E27FC236}">
                <a16:creationId xmlns:a16="http://schemas.microsoft.com/office/drawing/2014/main" id="{55913F88-CC04-5A50-D01E-AB8C7CBAD41A}"/>
              </a:ext>
            </a:extLst>
          </p:cNvPr>
          <p:cNvPicPr>
            <a:picLocks noChangeAspect="1"/>
          </p:cNvPicPr>
          <p:nvPr/>
        </p:nvPicPr>
        <p:blipFill>
          <a:blip r:embed="rId2"/>
          <a:stretch>
            <a:fillRect/>
          </a:stretch>
        </p:blipFill>
        <p:spPr>
          <a:xfrm>
            <a:off x="0" y="-1"/>
            <a:ext cx="12191999" cy="6791325"/>
          </a:xfrm>
          <a:prstGeom prst="rect">
            <a:avLst/>
          </a:prstGeom>
          <a:noFill/>
        </p:spPr>
      </p:pic>
    </p:spTree>
    <p:extLst>
      <p:ext uri="{BB962C8B-B14F-4D97-AF65-F5344CB8AC3E}">
        <p14:creationId xmlns:p14="http://schemas.microsoft.com/office/powerpoint/2010/main" val="378800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B4E18-225E-6DCF-8153-773B303213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CA45E1-5198-3F71-32D1-3D08FA163E4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9B6398E-D0DC-93E9-8436-A4B8108E48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115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EEFA-24CA-36DD-74EB-9C8F60C802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1CBD7C-905C-E17E-F391-8AF0F2DAF69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3E4F48C-BA4E-C3CC-2CBE-483C6D0F4D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9589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3160-60DD-2BE7-AD60-C5ABE76F07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F8FBFD-3934-2350-7F13-F6A857BC675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C435D1C-BB31-A375-FA3A-67AE35287B7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03394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C2CF-3C81-7F53-FDC1-7D4236F6BC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FEADC3-9691-181A-F6DC-C21DA0789F2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480DDF8-B8FC-0CF0-B5B2-DCD29031767F}"/>
              </a:ext>
            </a:extLst>
          </p:cNvPr>
          <p:cNvPicPr>
            <a:picLocks noChangeAspect="1"/>
          </p:cNvPicPr>
          <p:nvPr/>
        </p:nvPicPr>
        <p:blipFill>
          <a:blip r:embed="rId2"/>
          <a:stretch>
            <a:fillRect/>
          </a:stretch>
        </p:blipFill>
        <p:spPr>
          <a:xfrm>
            <a:off x="-47625" y="0"/>
            <a:ext cx="12192000" cy="6858000"/>
          </a:xfrm>
          <a:prstGeom prst="rect">
            <a:avLst/>
          </a:prstGeom>
        </p:spPr>
      </p:pic>
    </p:spTree>
    <p:extLst>
      <p:ext uri="{BB962C8B-B14F-4D97-AF65-F5344CB8AC3E}">
        <p14:creationId xmlns:p14="http://schemas.microsoft.com/office/powerpoint/2010/main" val="406531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8E6F-2181-32F1-3776-362D4ABD9E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CE8531-44D7-9340-DA91-3BDEDE99EB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D6E5A1F-9157-7385-39ED-625D06BCC502}"/>
              </a:ext>
            </a:extLst>
          </p:cNvPr>
          <p:cNvPicPr>
            <a:picLocks noChangeAspect="1"/>
          </p:cNvPicPr>
          <p:nvPr/>
        </p:nvPicPr>
        <p:blipFill>
          <a:blip r:embed="rId2"/>
          <a:stretch>
            <a:fillRect/>
          </a:stretch>
        </p:blipFill>
        <p:spPr>
          <a:xfrm>
            <a:off x="0" y="-1"/>
            <a:ext cx="12192000" cy="7058025"/>
          </a:xfrm>
          <a:prstGeom prst="rect">
            <a:avLst/>
          </a:prstGeom>
        </p:spPr>
      </p:pic>
    </p:spTree>
    <p:extLst>
      <p:ext uri="{BB962C8B-B14F-4D97-AF65-F5344CB8AC3E}">
        <p14:creationId xmlns:p14="http://schemas.microsoft.com/office/powerpoint/2010/main" val="417466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9C0B4FD2-DC28-038C-D39E-03E53079618F}"/>
              </a:ext>
            </a:extLst>
          </p:cNvPr>
          <p:cNvSpPr>
            <a:spLocks noGrp="1"/>
          </p:cNvSpPr>
          <p:nvPr>
            <p:ph idx="1"/>
          </p:nvPr>
        </p:nvSpPr>
        <p:spPr/>
        <p:txBody>
          <a:bodyPr/>
          <a:lstStyle/>
          <a:p>
            <a:pPr marL="285750" indent="-285750">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In  modern  times,  everyday  life  has  become  smarter  and  more sophisticated. </a:t>
            </a:r>
          </a:p>
          <a:p>
            <a:pPr marL="285750" indent="-285750">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We already know some voice services like google, and Siri. etc. </a:t>
            </a:r>
          </a:p>
          <a:p>
            <a:pPr marL="285750" indent="-285750">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Now in our voice support system, it can work like automatic chrome, open a social media website in a web browser, tell you the time and you can ask him to tell you from Wikipedia, etc.</a:t>
            </a:r>
          </a:p>
          <a:p>
            <a:pPr marL="285750" indent="-285750">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Our main voice help agenda makes people smarter and deliver faster results with a  computer. </a:t>
            </a:r>
          </a:p>
          <a:p>
            <a:pPr marL="285750" indent="-285750">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 Voice  Help  captures  voice input with our  microphone  and  transforms  our  voice  into  understandable computer language providing the necessary solutions and answers that the user asks.</a:t>
            </a:r>
            <a:endParaRPr lang="en-IN" dirty="0">
              <a:solidFill>
                <a:schemeClr val="tx2"/>
              </a:solidFill>
              <a:latin typeface="Times New Roman" panose="02020603050405020304" pitchFamily="18" charset="0"/>
              <a:cs typeface="Times New Roman" panose="02020603050405020304" pitchFamily="18" charset="0"/>
            </a:endParaRPr>
          </a:p>
          <a:p>
            <a:endParaRPr lang="en-IN"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68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CAFE-D96E-9B6E-4D1F-6C547A8F26FA}"/>
              </a:ext>
            </a:extLst>
          </p:cNvPr>
          <p:cNvSpPr>
            <a:spLocks noGrp="1"/>
          </p:cNvSpPr>
          <p:nvPr>
            <p:ph type="title"/>
          </p:nvPr>
        </p:nvSpPr>
        <p:spPr/>
        <p:txBody>
          <a:bodyPr/>
          <a:lstStyle/>
          <a:p>
            <a:r>
              <a:rPr lang="en-US" dirty="0"/>
              <a:t>EXPECTED OUTCOMES</a:t>
            </a:r>
            <a:endParaRPr lang="en-IN" dirty="0"/>
          </a:p>
        </p:txBody>
      </p:sp>
      <p:sp>
        <p:nvSpPr>
          <p:cNvPr id="7" name="Content Placeholder 6">
            <a:extLst>
              <a:ext uri="{FF2B5EF4-FFF2-40B4-BE49-F238E27FC236}">
                <a16:creationId xmlns:a16="http://schemas.microsoft.com/office/drawing/2014/main" id="{CA07E531-B5C3-6549-F4F5-0F3CFB0F03C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5560B707-E71A-9059-5AF0-DE9CBA244B46}"/>
              </a:ext>
            </a:extLst>
          </p:cNvPr>
          <p:cNvPicPr>
            <a:picLocks noChangeAspect="1"/>
          </p:cNvPicPr>
          <p:nvPr/>
        </p:nvPicPr>
        <p:blipFill>
          <a:blip r:embed="rId2"/>
          <a:stretch>
            <a:fillRect/>
          </a:stretch>
        </p:blipFill>
        <p:spPr>
          <a:xfrm>
            <a:off x="1471749" y="1602339"/>
            <a:ext cx="9509760" cy="4067175"/>
          </a:xfrm>
          <a:prstGeom prst="rect">
            <a:avLst/>
          </a:prstGeom>
          <a:noFill/>
        </p:spPr>
      </p:pic>
    </p:spTree>
    <p:extLst>
      <p:ext uri="{BB962C8B-B14F-4D97-AF65-F5344CB8AC3E}">
        <p14:creationId xmlns:p14="http://schemas.microsoft.com/office/powerpoint/2010/main" val="222680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8F75-ABE5-4EF8-1D44-CA7EE47EBD70}"/>
              </a:ext>
            </a:extLst>
          </p:cNvPr>
          <p:cNvSpPr>
            <a:spLocks noGrp="1"/>
          </p:cNvSpPr>
          <p:nvPr>
            <p:ph type="title"/>
          </p:nvPr>
        </p:nvSpPr>
        <p:spPr>
          <a:xfrm>
            <a:off x="1341120" y="265176"/>
            <a:ext cx="9509759" cy="801624"/>
          </a:xfrm>
        </p:spPr>
        <p:txBody>
          <a:bodyPr/>
          <a:lstStyle/>
          <a:p>
            <a:r>
              <a:rPr lang="en-US" dirty="0"/>
              <a:t>TRANSLATION</a:t>
            </a:r>
            <a:endParaRPr lang="en-IN" dirty="0"/>
          </a:p>
        </p:txBody>
      </p:sp>
      <p:sp>
        <p:nvSpPr>
          <p:cNvPr id="3" name="Content Placeholder 2">
            <a:extLst>
              <a:ext uri="{FF2B5EF4-FFF2-40B4-BE49-F238E27FC236}">
                <a16:creationId xmlns:a16="http://schemas.microsoft.com/office/drawing/2014/main" id="{A6C8EEC4-856B-5ADA-EFCF-9DE6630D67A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6E73C9B-5DDB-E0D9-71D8-CD53CFE4073E}"/>
              </a:ext>
            </a:extLst>
          </p:cNvPr>
          <p:cNvPicPr>
            <a:picLocks noChangeAspect="1"/>
          </p:cNvPicPr>
          <p:nvPr/>
        </p:nvPicPr>
        <p:blipFill>
          <a:blip r:embed="rId2"/>
          <a:stretch>
            <a:fillRect/>
          </a:stretch>
        </p:blipFill>
        <p:spPr>
          <a:xfrm>
            <a:off x="619124" y="1066800"/>
            <a:ext cx="11258551" cy="5376375"/>
          </a:xfrm>
          <a:prstGeom prst="rect">
            <a:avLst/>
          </a:prstGeom>
        </p:spPr>
      </p:pic>
    </p:spTree>
    <p:extLst>
      <p:ext uri="{BB962C8B-B14F-4D97-AF65-F5344CB8AC3E}">
        <p14:creationId xmlns:p14="http://schemas.microsoft.com/office/powerpoint/2010/main" val="169725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0FDDF00-EF68-1681-2126-A7CF3A818720}"/>
              </a:ext>
            </a:extLst>
          </p:cNvPr>
          <p:cNvSpPr>
            <a:spLocks noGrp="1"/>
          </p:cNvSpPr>
          <p:nvPr>
            <p:ph type="title"/>
          </p:nvPr>
        </p:nvSpPr>
        <p:spPr>
          <a:xfrm>
            <a:off x="609600" y="150876"/>
            <a:ext cx="10241279" cy="1088136"/>
          </a:xfrm>
        </p:spPr>
        <p:txBody>
          <a:bodyPr/>
          <a:lstStyle/>
          <a:p>
            <a:r>
              <a:rPr lang="en-US" dirty="0"/>
              <a:t>OPEN YOUTUBE:</a:t>
            </a:r>
          </a:p>
        </p:txBody>
      </p:sp>
      <p:pic>
        <p:nvPicPr>
          <p:cNvPr id="7" name="Content Placeholder 4">
            <a:extLst>
              <a:ext uri="{FF2B5EF4-FFF2-40B4-BE49-F238E27FC236}">
                <a16:creationId xmlns:a16="http://schemas.microsoft.com/office/drawing/2014/main" id="{0915DD03-2C51-8227-0BA9-C54177F045A3}"/>
              </a:ext>
            </a:extLst>
          </p:cNvPr>
          <p:cNvPicPr>
            <a:picLocks noChangeAspect="1"/>
          </p:cNvPicPr>
          <p:nvPr/>
        </p:nvPicPr>
        <p:blipFill>
          <a:blip r:embed="rId2"/>
          <a:stretch>
            <a:fillRect/>
          </a:stretch>
        </p:blipFill>
        <p:spPr>
          <a:xfrm>
            <a:off x="609600" y="1362075"/>
            <a:ext cx="11134725" cy="5095875"/>
          </a:xfrm>
          <a:prstGeom prst="rect">
            <a:avLst/>
          </a:prstGeom>
        </p:spPr>
      </p:pic>
    </p:spTree>
    <p:extLst>
      <p:ext uri="{BB962C8B-B14F-4D97-AF65-F5344CB8AC3E}">
        <p14:creationId xmlns:p14="http://schemas.microsoft.com/office/powerpoint/2010/main" val="9720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89FB-C930-2DE4-98AE-65F22ECE958F}"/>
              </a:ext>
            </a:extLst>
          </p:cNvPr>
          <p:cNvSpPr>
            <a:spLocks noGrp="1"/>
          </p:cNvSpPr>
          <p:nvPr>
            <p:ph type="title"/>
          </p:nvPr>
        </p:nvSpPr>
        <p:spPr>
          <a:xfrm>
            <a:off x="619126" y="265176"/>
            <a:ext cx="10231754" cy="1088136"/>
          </a:xfrm>
        </p:spPr>
        <p:txBody>
          <a:bodyPr/>
          <a:lstStyle/>
          <a:p>
            <a:r>
              <a:rPr lang="en-US" dirty="0"/>
              <a:t>PRICE OF STOCK MARKET</a:t>
            </a:r>
            <a:endParaRPr lang="en-IN" dirty="0"/>
          </a:p>
        </p:txBody>
      </p:sp>
      <p:sp>
        <p:nvSpPr>
          <p:cNvPr id="3" name="Content Placeholder 2">
            <a:extLst>
              <a:ext uri="{FF2B5EF4-FFF2-40B4-BE49-F238E27FC236}">
                <a16:creationId xmlns:a16="http://schemas.microsoft.com/office/drawing/2014/main" id="{5A07AEAD-D50E-B08C-A2FA-133A3025B62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6922CB-6095-6658-5AEF-FD0C5D10EFED}"/>
              </a:ext>
            </a:extLst>
          </p:cNvPr>
          <p:cNvPicPr>
            <a:picLocks noChangeAspect="1"/>
          </p:cNvPicPr>
          <p:nvPr/>
        </p:nvPicPr>
        <p:blipFill>
          <a:blip r:embed="rId2"/>
          <a:stretch>
            <a:fillRect/>
          </a:stretch>
        </p:blipFill>
        <p:spPr>
          <a:xfrm>
            <a:off x="257175" y="1481836"/>
            <a:ext cx="11934825" cy="5206238"/>
          </a:xfrm>
          <a:prstGeom prst="rect">
            <a:avLst/>
          </a:prstGeom>
        </p:spPr>
      </p:pic>
    </p:spTree>
    <p:extLst>
      <p:ext uri="{BB962C8B-B14F-4D97-AF65-F5344CB8AC3E}">
        <p14:creationId xmlns:p14="http://schemas.microsoft.com/office/powerpoint/2010/main" val="106870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2719-22B6-B58D-FB3A-906EE56C6C33}"/>
              </a:ext>
            </a:extLst>
          </p:cNvPr>
          <p:cNvSpPr>
            <a:spLocks noGrp="1"/>
          </p:cNvSpPr>
          <p:nvPr>
            <p:ph type="title"/>
          </p:nvPr>
        </p:nvSpPr>
        <p:spPr>
          <a:xfrm>
            <a:off x="426720" y="274701"/>
            <a:ext cx="9509759" cy="1088136"/>
          </a:xfrm>
        </p:spPr>
        <p:txBody>
          <a:bodyPr>
            <a:normAutofit/>
          </a:bodyPr>
          <a:lstStyle/>
          <a:p>
            <a:r>
              <a:rPr lang="en-US" dirty="0"/>
              <a:t>PLAY MUSIC:</a:t>
            </a:r>
            <a:endParaRPr lang="en-IN" dirty="0"/>
          </a:p>
        </p:txBody>
      </p:sp>
      <p:sp>
        <p:nvSpPr>
          <p:cNvPr id="3" name="Content Placeholder 2">
            <a:extLst>
              <a:ext uri="{FF2B5EF4-FFF2-40B4-BE49-F238E27FC236}">
                <a16:creationId xmlns:a16="http://schemas.microsoft.com/office/drawing/2014/main" id="{CD0E60D2-1848-BD35-A839-BE57BB61C94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3E46FE7-62A9-7173-7FAD-DA2178A5FEDB}"/>
              </a:ext>
            </a:extLst>
          </p:cNvPr>
          <p:cNvPicPr>
            <a:picLocks noChangeAspect="1"/>
          </p:cNvPicPr>
          <p:nvPr/>
        </p:nvPicPr>
        <p:blipFill>
          <a:blip r:embed="rId2"/>
          <a:stretch>
            <a:fillRect/>
          </a:stretch>
        </p:blipFill>
        <p:spPr>
          <a:xfrm>
            <a:off x="238125" y="1572768"/>
            <a:ext cx="12192000" cy="4657725"/>
          </a:xfrm>
          <a:prstGeom prst="rect">
            <a:avLst/>
          </a:prstGeom>
        </p:spPr>
      </p:pic>
    </p:spTree>
    <p:extLst>
      <p:ext uri="{BB962C8B-B14F-4D97-AF65-F5344CB8AC3E}">
        <p14:creationId xmlns:p14="http://schemas.microsoft.com/office/powerpoint/2010/main" val="280054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734A-14DB-A1C1-3986-4F092B9A0BC1}"/>
              </a:ext>
            </a:extLst>
          </p:cNvPr>
          <p:cNvSpPr>
            <a:spLocks noGrp="1"/>
          </p:cNvSpPr>
          <p:nvPr>
            <p:ph type="title"/>
          </p:nvPr>
        </p:nvSpPr>
        <p:spPr>
          <a:xfrm>
            <a:off x="152400" y="265176"/>
            <a:ext cx="10698479" cy="1088136"/>
          </a:xfrm>
        </p:spPr>
        <p:txBody>
          <a:bodyPr/>
          <a:lstStyle/>
          <a:p>
            <a:r>
              <a:rPr lang="en-US" dirty="0"/>
              <a:t>OPEN MAIL</a:t>
            </a:r>
            <a:endParaRPr lang="en-IN" dirty="0"/>
          </a:p>
        </p:txBody>
      </p:sp>
      <p:sp>
        <p:nvSpPr>
          <p:cNvPr id="3" name="Content Placeholder 2">
            <a:extLst>
              <a:ext uri="{FF2B5EF4-FFF2-40B4-BE49-F238E27FC236}">
                <a16:creationId xmlns:a16="http://schemas.microsoft.com/office/drawing/2014/main" id="{88434444-DBA4-0237-5D66-BC8610AA9F2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09B6FC-66A3-FD28-B584-95013DACBFF4}"/>
              </a:ext>
            </a:extLst>
          </p:cNvPr>
          <p:cNvPicPr>
            <a:picLocks noChangeAspect="1"/>
          </p:cNvPicPr>
          <p:nvPr/>
        </p:nvPicPr>
        <p:blipFill>
          <a:blip r:embed="rId2"/>
          <a:stretch>
            <a:fillRect/>
          </a:stretch>
        </p:blipFill>
        <p:spPr>
          <a:xfrm>
            <a:off x="0" y="1572768"/>
            <a:ext cx="11706226" cy="5285232"/>
          </a:xfrm>
          <a:prstGeom prst="rect">
            <a:avLst/>
          </a:prstGeom>
        </p:spPr>
      </p:pic>
    </p:spTree>
    <p:extLst>
      <p:ext uri="{BB962C8B-B14F-4D97-AF65-F5344CB8AC3E}">
        <p14:creationId xmlns:p14="http://schemas.microsoft.com/office/powerpoint/2010/main" val="347639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9217-E625-9741-D7B5-3E4C6316EFF5}"/>
              </a:ext>
            </a:extLst>
          </p:cNvPr>
          <p:cNvSpPr>
            <a:spLocks noGrp="1"/>
          </p:cNvSpPr>
          <p:nvPr>
            <p:ph type="title"/>
          </p:nvPr>
        </p:nvSpPr>
        <p:spPr>
          <a:xfrm>
            <a:off x="501650" y="265176"/>
            <a:ext cx="10349230" cy="1088136"/>
          </a:xfrm>
        </p:spPr>
        <p:txBody>
          <a:bodyPr/>
          <a:lstStyle/>
          <a:p>
            <a:r>
              <a:rPr lang="en-US" dirty="0"/>
              <a:t>KEEP NOTES:</a:t>
            </a:r>
            <a:endParaRPr lang="en-IN" dirty="0"/>
          </a:p>
        </p:txBody>
      </p:sp>
      <p:sp>
        <p:nvSpPr>
          <p:cNvPr id="3" name="Content Placeholder 2">
            <a:extLst>
              <a:ext uri="{FF2B5EF4-FFF2-40B4-BE49-F238E27FC236}">
                <a16:creationId xmlns:a16="http://schemas.microsoft.com/office/drawing/2014/main" id="{223EDCDA-6A29-06B2-513A-C6D90F50BF8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6AC130-6038-BF53-8672-A64526651016}"/>
              </a:ext>
            </a:extLst>
          </p:cNvPr>
          <p:cNvPicPr>
            <a:picLocks noChangeAspect="1"/>
          </p:cNvPicPr>
          <p:nvPr/>
        </p:nvPicPr>
        <p:blipFill>
          <a:blip r:embed="rId2"/>
          <a:stretch>
            <a:fillRect/>
          </a:stretch>
        </p:blipFill>
        <p:spPr>
          <a:xfrm>
            <a:off x="501649" y="1353312"/>
            <a:ext cx="11188701" cy="5466588"/>
          </a:xfrm>
          <a:prstGeom prst="rect">
            <a:avLst/>
          </a:prstGeom>
        </p:spPr>
      </p:pic>
    </p:spTree>
    <p:extLst>
      <p:ext uri="{BB962C8B-B14F-4D97-AF65-F5344CB8AC3E}">
        <p14:creationId xmlns:p14="http://schemas.microsoft.com/office/powerpoint/2010/main" val="334181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6D5D-3E45-4FF4-B29B-860ED918E95E}"/>
              </a:ext>
            </a:extLst>
          </p:cNvPr>
          <p:cNvSpPr>
            <a:spLocks noGrp="1"/>
          </p:cNvSpPr>
          <p:nvPr>
            <p:ph type="title"/>
          </p:nvPr>
        </p:nvSpPr>
        <p:spPr/>
        <p:txBody>
          <a:bodyPr/>
          <a:lstStyle/>
          <a:p>
            <a:r>
              <a:rPr lang="en-US" dirty="0"/>
              <a:t>WEATHER REPORT:</a:t>
            </a:r>
            <a:endParaRPr lang="en-IN" dirty="0"/>
          </a:p>
        </p:txBody>
      </p:sp>
      <p:sp>
        <p:nvSpPr>
          <p:cNvPr id="3" name="Content Placeholder 2">
            <a:extLst>
              <a:ext uri="{FF2B5EF4-FFF2-40B4-BE49-F238E27FC236}">
                <a16:creationId xmlns:a16="http://schemas.microsoft.com/office/drawing/2014/main" id="{AFFDC13F-E37D-19B0-C0B3-4C02FC1399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FCE9E1C-0A69-49ED-FE16-26FAEEFBA9AD}"/>
              </a:ext>
            </a:extLst>
          </p:cNvPr>
          <p:cNvPicPr>
            <a:picLocks noChangeAspect="1"/>
          </p:cNvPicPr>
          <p:nvPr/>
        </p:nvPicPr>
        <p:blipFill>
          <a:blip r:embed="rId2"/>
          <a:stretch>
            <a:fillRect/>
          </a:stretch>
        </p:blipFill>
        <p:spPr>
          <a:xfrm>
            <a:off x="-1" y="1473199"/>
            <a:ext cx="12191999" cy="5194301"/>
          </a:xfrm>
          <a:prstGeom prst="rect">
            <a:avLst/>
          </a:prstGeom>
        </p:spPr>
      </p:pic>
    </p:spTree>
    <p:extLst>
      <p:ext uri="{BB962C8B-B14F-4D97-AF65-F5344CB8AC3E}">
        <p14:creationId xmlns:p14="http://schemas.microsoft.com/office/powerpoint/2010/main" val="23880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3470-1254-8E4C-99B2-DA62878362B1}"/>
              </a:ext>
            </a:extLst>
          </p:cNvPr>
          <p:cNvSpPr>
            <a:spLocks noGrp="1"/>
          </p:cNvSpPr>
          <p:nvPr>
            <p:ph type="title"/>
          </p:nvPr>
        </p:nvSpPr>
        <p:spPr>
          <a:xfrm>
            <a:off x="188595" y="155448"/>
            <a:ext cx="9509759" cy="1088136"/>
          </a:xfrm>
        </p:spPr>
        <p:txBody>
          <a:bodyPr/>
          <a:lstStyle/>
          <a:p>
            <a:r>
              <a:rPr lang="en-US" dirty="0"/>
              <a:t>OPEN TWITTER:</a:t>
            </a:r>
            <a:endParaRPr lang="en-IN" dirty="0"/>
          </a:p>
        </p:txBody>
      </p:sp>
      <p:sp>
        <p:nvSpPr>
          <p:cNvPr id="3" name="Content Placeholder 2">
            <a:extLst>
              <a:ext uri="{FF2B5EF4-FFF2-40B4-BE49-F238E27FC236}">
                <a16:creationId xmlns:a16="http://schemas.microsoft.com/office/drawing/2014/main" id="{0849A35A-4E11-C288-0127-C74C5364B7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A99A05-7FDB-B84B-12A8-B8C86500EDDF}"/>
              </a:ext>
            </a:extLst>
          </p:cNvPr>
          <p:cNvPicPr>
            <a:picLocks noChangeAspect="1"/>
          </p:cNvPicPr>
          <p:nvPr/>
        </p:nvPicPr>
        <p:blipFill>
          <a:blip r:embed="rId2"/>
          <a:stretch>
            <a:fillRect/>
          </a:stretch>
        </p:blipFill>
        <p:spPr>
          <a:xfrm>
            <a:off x="90319" y="1353312"/>
            <a:ext cx="12182811" cy="5376672"/>
          </a:xfrm>
          <a:prstGeom prst="rect">
            <a:avLst/>
          </a:prstGeom>
        </p:spPr>
      </p:pic>
    </p:spTree>
    <p:extLst>
      <p:ext uri="{BB962C8B-B14F-4D97-AF65-F5344CB8AC3E}">
        <p14:creationId xmlns:p14="http://schemas.microsoft.com/office/powerpoint/2010/main" val="321774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8784-72A7-E020-0C79-1DEF82CAB74A}"/>
              </a:ext>
            </a:extLst>
          </p:cNvPr>
          <p:cNvSpPr>
            <a:spLocks noGrp="1"/>
          </p:cNvSpPr>
          <p:nvPr>
            <p:ph type="title"/>
          </p:nvPr>
        </p:nvSpPr>
        <p:spPr>
          <a:xfrm>
            <a:off x="198120" y="219075"/>
            <a:ext cx="9509759" cy="1088136"/>
          </a:xfrm>
        </p:spPr>
        <p:txBody>
          <a:bodyPr/>
          <a:lstStyle/>
          <a:p>
            <a:r>
              <a:rPr lang="en-US" dirty="0"/>
              <a:t>OPEN INSTAGRAM:</a:t>
            </a:r>
            <a:endParaRPr lang="en-IN" dirty="0"/>
          </a:p>
        </p:txBody>
      </p:sp>
      <p:sp>
        <p:nvSpPr>
          <p:cNvPr id="3" name="Content Placeholder 2">
            <a:extLst>
              <a:ext uri="{FF2B5EF4-FFF2-40B4-BE49-F238E27FC236}">
                <a16:creationId xmlns:a16="http://schemas.microsoft.com/office/drawing/2014/main" id="{6E21571C-6135-9E52-A73E-0483307EF65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A21DB02-9376-5A3F-B413-16B9BBB44AD4}"/>
              </a:ext>
            </a:extLst>
          </p:cNvPr>
          <p:cNvPicPr>
            <a:picLocks noChangeAspect="1"/>
          </p:cNvPicPr>
          <p:nvPr/>
        </p:nvPicPr>
        <p:blipFill>
          <a:blip r:embed="rId2"/>
          <a:stretch>
            <a:fillRect/>
          </a:stretch>
        </p:blipFill>
        <p:spPr>
          <a:xfrm>
            <a:off x="-1" y="1307211"/>
            <a:ext cx="12192000" cy="5417439"/>
          </a:xfrm>
          <a:prstGeom prst="rect">
            <a:avLst/>
          </a:prstGeom>
        </p:spPr>
      </p:pic>
    </p:spTree>
    <p:extLst>
      <p:ext uri="{BB962C8B-B14F-4D97-AF65-F5344CB8AC3E}">
        <p14:creationId xmlns:p14="http://schemas.microsoft.com/office/powerpoint/2010/main" val="15515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56F2AF-06CB-CD50-4377-3779527002DD}"/>
              </a:ext>
            </a:extLst>
          </p:cNvPr>
          <p:cNvSpPr>
            <a:spLocks noGrp="1"/>
          </p:cNvSpPr>
          <p:nvPr>
            <p:ph type="title"/>
          </p:nvPr>
        </p:nvSpPr>
        <p:spPr/>
        <p:txBody>
          <a:bodyPr/>
          <a:lstStyle/>
          <a:p>
            <a:r>
              <a:rPr lang="en-IN" dirty="0"/>
              <a:t>                                                                                 </a:t>
            </a:r>
          </a:p>
        </p:txBody>
      </p:sp>
      <p:sp>
        <p:nvSpPr>
          <p:cNvPr id="10" name="Content Placeholder 9">
            <a:extLst>
              <a:ext uri="{FF2B5EF4-FFF2-40B4-BE49-F238E27FC236}">
                <a16:creationId xmlns:a16="http://schemas.microsoft.com/office/drawing/2014/main" id="{53BB9473-5A08-C05B-DFE2-3869D3289DFB}"/>
              </a:ext>
            </a:extLst>
          </p:cNvPr>
          <p:cNvSpPr>
            <a:spLocks noGrp="1"/>
          </p:cNvSpPr>
          <p:nvPr>
            <p:ph sz="half" idx="1"/>
          </p:nvPr>
        </p:nvSpPr>
        <p:spPr>
          <a:xfrm>
            <a:off x="683582" y="1012054"/>
            <a:ext cx="9641148" cy="3799643"/>
          </a:xfrm>
        </p:spPr>
        <p:txBody>
          <a:bodyPr/>
          <a:lstStyle/>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This project works on voice input and give output through voice and displays the text on the screen.</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The main agenda of our voice assistance makes people smart and give instant and computed results. </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The voice assistance takes the voice input through our microphone (Bluetooth and wired microphone) and it converts our voice into computer understandable language gives the required solutions and answers which are asked by the user.   </a:t>
            </a:r>
          </a:p>
          <a:p>
            <a:endParaRPr lang="en-ZA" dirty="0"/>
          </a:p>
          <a:p>
            <a:endParaRPr lang="en-IN" dirty="0"/>
          </a:p>
        </p:txBody>
      </p:sp>
      <p:sp>
        <p:nvSpPr>
          <p:cNvPr id="12" name="Content Placeholder 11">
            <a:extLst>
              <a:ext uri="{FF2B5EF4-FFF2-40B4-BE49-F238E27FC236}">
                <a16:creationId xmlns:a16="http://schemas.microsoft.com/office/drawing/2014/main" id="{599C7437-AE70-0DE8-5FEE-03AC0019E099}"/>
              </a:ext>
            </a:extLst>
          </p:cNvPr>
          <p:cNvSpPr>
            <a:spLocks noGrp="1"/>
          </p:cNvSpPr>
          <p:nvPr>
            <p:ph sz="half" idx="2"/>
          </p:nvPr>
        </p:nvSpPr>
        <p:spPr/>
        <p:txBody>
          <a:bodyPr/>
          <a:lstStyle/>
          <a:p>
            <a:pPr marL="45720" indent="0">
              <a:buNone/>
            </a:pPr>
            <a:r>
              <a:rPr lang="en-IN" dirty="0"/>
              <a:t>                                                           </a:t>
            </a:r>
          </a:p>
        </p:txBody>
      </p:sp>
    </p:spTree>
    <p:extLst>
      <p:ext uri="{BB962C8B-B14F-4D97-AF65-F5344CB8AC3E}">
        <p14:creationId xmlns:p14="http://schemas.microsoft.com/office/powerpoint/2010/main" val="195203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2D0E-B7D1-50E0-453C-7DE2D7FDCAA7}"/>
              </a:ext>
            </a:extLst>
          </p:cNvPr>
          <p:cNvSpPr>
            <a:spLocks noGrp="1"/>
          </p:cNvSpPr>
          <p:nvPr>
            <p:ph type="title"/>
          </p:nvPr>
        </p:nvSpPr>
        <p:spPr/>
        <p:txBody>
          <a:bodyPr/>
          <a:lstStyle/>
          <a:p>
            <a:r>
              <a:rPr lang="en-US" dirty="0"/>
              <a:t>ENDING:</a:t>
            </a:r>
            <a:endParaRPr lang="en-IN" dirty="0"/>
          </a:p>
        </p:txBody>
      </p:sp>
      <p:pic>
        <p:nvPicPr>
          <p:cNvPr id="5" name="Content Placeholder 4">
            <a:extLst>
              <a:ext uri="{FF2B5EF4-FFF2-40B4-BE49-F238E27FC236}">
                <a16:creationId xmlns:a16="http://schemas.microsoft.com/office/drawing/2014/main" id="{3BD73463-4F79-65B8-DD3E-EF2FF0232328}"/>
              </a:ext>
            </a:extLst>
          </p:cNvPr>
          <p:cNvPicPr>
            <a:picLocks noGrp="1" noChangeAspect="1"/>
          </p:cNvPicPr>
          <p:nvPr>
            <p:ph idx="1"/>
          </p:nvPr>
        </p:nvPicPr>
        <p:blipFill>
          <a:blip r:embed="rId2"/>
          <a:stretch>
            <a:fillRect/>
          </a:stretch>
        </p:blipFill>
        <p:spPr>
          <a:xfrm>
            <a:off x="1341120" y="1605707"/>
            <a:ext cx="8626588" cy="2728168"/>
          </a:xfrm>
        </p:spPr>
      </p:pic>
    </p:spTree>
    <p:extLst>
      <p:ext uri="{BB962C8B-B14F-4D97-AF65-F5344CB8AC3E}">
        <p14:creationId xmlns:p14="http://schemas.microsoft.com/office/powerpoint/2010/main" val="105643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2B73-A41C-DE08-F9C5-A8437FAD3AA7}"/>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D140D0A6-8CA3-EBE8-5E11-D70643545EED}"/>
              </a:ext>
            </a:extLst>
          </p:cNvPr>
          <p:cNvSpPr>
            <a:spLocks noGrp="1"/>
          </p:cNvSpPr>
          <p:nvPr>
            <p:ph idx="1"/>
          </p:nvPr>
        </p:nvSpPr>
        <p:spPr>
          <a:xfrm>
            <a:off x="183364" y="419470"/>
            <a:ext cx="11171175" cy="4838330"/>
          </a:xfrm>
        </p:spPr>
        <p:txBody>
          <a:bodyPr>
            <a:normAutofit fontScale="25000" lnSpcReduction="20000"/>
          </a:bodyPr>
          <a:lstStyle/>
          <a:p>
            <a:pPr marL="45720" indent="0">
              <a:lnSpc>
                <a:spcPct val="107000"/>
              </a:lnSpc>
              <a:spcAft>
                <a:spcPts val="800"/>
              </a:spcAft>
              <a:buNone/>
            </a:pPr>
            <a:r>
              <a:rPr lang="en-IN" sz="16000" dirty="0">
                <a:effectLst/>
                <a:latin typeface="Times New Roman" panose="02020603050405020304" pitchFamily="18" charset="0"/>
                <a:ea typeface="Calibri" panose="020F0502020204030204" pitchFamily="34" charset="0"/>
                <a:cs typeface="Times New Roman" panose="02020603050405020304" pitchFamily="18" charset="0"/>
              </a:rPr>
              <a:t>Result Analysis</a:t>
            </a:r>
            <a:r>
              <a:rPr lang="en-IN" sz="1230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Wingdings" panose="05000000000000000000" pitchFamily="2" charset="2"/>
              <a:buChar char="Ø"/>
            </a:pPr>
            <a:r>
              <a:rPr lang="en-IN" sz="8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Virtual Assistant is a less time consuming, it a software that understands commands and complete task assigned by user.</a:t>
            </a:r>
          </a:p>
          <a:p>
            <a:pPr marL="285750" indent="-285750">
              <a:lnSpc>
                <a:spcPct val="107000"/>
              </a:lnSpc>
              <a:spcAft>
                <a:spcPts val="800"/>
              </a:spcAft>
              <a:buFont typeface="Wingdings" panose="05000000000000000000" pitchFamily="2" charset="2"/>
              <a:buChar char="Ø"/>
            </a:pPr>
            <a:r>
              <a:rPr lang="en-IN" sz="8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Virtual assistant uses NLP to match user voices are text input with executable commands. </a:t>
            </a:r>
          </a:p>
          <a:p>
            <a:pPr marL="285750" indent="-285750">
              <a:lnSpc>
                <a:spcPct val="107000"/>
              </a:lnSpc>
              <a:spcAft>
                <a:spcPts val="800"/>
              </a:spcAft>
              <a:buFont typeface="Wingdings" panose="05000000000000000000" pitchFamily="2" charset="2"/>
              <a:buChar char="Ø"/>
            </a:pPr>
            <a:r>
              <a:rPr lang="en-IN" sz="8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With the help of virtual assistant you will be able to run your machine on laptop or PCs on your own. It is the fastest process, therefore it saves time .</a:t>
            </a:r>
          </a:p>
          <a:p>
            <a:pPr marL="285750" indent="-285750">
              <a:lnSpc>
                <a:spcPct val="107000"/>
              </a:lnSpc>
              <a:spcAft>
                <a:spcPts val="800"/>
              </a:spcAft>
              <a:buFont typeface="Wingdings" panose="05000000000000000000" pitchFamily="2" charset="2"/>
              <a:buChar char="Ø"/>
            </a:pPr>
            <a:r>
              <a:rPr lang="en-IN" sz="8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a:t>
            </a:r>
            <a:r>
              <a:rPr lang="en-IN" sz="8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 is working for you at set time, so always available do you and able to adapt to changing needs quickly. </a:t>
            </a:r>
          </a:p>
          <a:p>
            <a:pPr marL="285750" indent="-285750">
              <a:lnSpc>
                <a:spcPct val="107000"/>
              </a:lnSpc>
              <a:spcAft>
                <a:spcPts val="800"/>
              </a:spcAft>
              <a:buFont typeface="Wingdings" panose="05000000000000000000" pitchFamily="2" charset="2"/>
              <a:buChar char="Ø"/>
            </a:pPr>
            <a:r>
              <a:rPr lang="en-IN" sz="8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Our virtual assistant will be able to intimate you with suggestions and taking instructions, and you will know more about you. </a:t>
            </a:r>
            <a:endParaRPr lang="en-IN" sz="5000" dirty="0">
              <a:effectLst/>
              <a:latin typeface="Calibri" panose="020F0502020204030204" pitchFamily="34" charset="0"/>
              <a:ea typeface="Calibri" panose="020F0502020204030204" pitchFamily="34" charset="0"/>
              <a:cs typeface="Times New Roman" panose="02020603050405020304" pitchFamily="18" charset="0"/>
            </a:endParaRPr>
          </a:p>
          <a:p>
            <a:pPr marL="45720" indent="0">
              <a:buNone/>
            </a:pPr>
            <a:endParaRPr lang="en-IN" dirty="0"/>
          </a:p>
        </p:txBody>
      </p:sp>
      <p:sp>
        <p:nvSpPr>
          <p:cNvPr id="4" name="Text Placeholder 3">
            <a:extLst>
              <a:ext uri="{FF2B5EF4-FFF2-40B4-BE49-F238E27FC236}">
                <a16:creationId xmlns:a16="http://schemas.microsoft.com/office/drawing/2014/main" id="{AAC681C6-D3DA-F7C9-45B7-15D6F6424AA0}"/>
              </a:ext>
            </a:extLst>
          </p:cNvPr>
          <p:cNvSpPr>
            <a:spLocks noGrp="1"/>
          </p:cNvSpPr>
          <p:nvPr>
            <p:ph type="body" sz="half" idx="2"/>
          </p:nvPr>
        </p:nvSpPr>
        <p:spPr/>
        <p:txBody>
          <a:bodyPr/>
          <a:lstStyle/>
          <a:p>
            <a:r>
              <a:rPr lang="en-IN" dirty="0"/>
              <a:t>                                                                           </a:t>
            </a:r>
          </a:p>
        </p:txBody>
      </p:sp>
    </p:spTree>
    <p:extLst>
      <p:ext uri="{BB962C8B-B14F-4D97-AF65-F5344CB8AC3E}">
        <p14:creationId xmlns:p14="http://schemas.microsoft.com/office/powerpoint/2010/main" val="190030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3FC9-0E53-34B2-973E-542F011FFD56}"/>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43783520-D079-AFAA-0EF4-5E8142BA3912}"/>
              </a:ext>
            </a:extLst>
          </p:cNvPr>
          <p:cNvSpPr>
            <a:spLocks noGrp="1"/>
          </p:cNvSpPr>
          <p:nvPr>
            <p:ph idx="1"/>
          </p:nvPr>
        </p:nvSpPr>
        <p:spPr>
          <a:xfrm>
            <a:off x="760413" y="843378"/>
            <a:ext cx="10895968" cy="4414421"/>
          </a:xfrm>
        </p:spPr>
        <p:txBody>
          <a:bodyPr>
            <a:normAutofit/>
          </a:bodyPr>
          <a:lstStyle/>
          <a:p>
            <a:pPr marL="45720" indent="0">
              <a:lnSpc>
                <a:spcPct val="107000"/>
              </a:lnSpc>
              <a:spcAft>
                <a:spcPts val="800"/>
              </a:spcAft>
              <a:buNone/>
            </a:pPr>
            <a:r>
              <a:rPr lang="en-IN" sz="4000"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Virtual Assistants are very effective way to program .</a:t>
            </a:r>
          </a:p>
          <a:p>
            <a:pPr marL="342900" indent="-342900">
              <a:lnSpc>
                <a:spcPct val="107000"/>
              </a:lnSpc>
              <a:spcAft>
                <a:spcPts val="800"/>
              </a:spcAft>
              <a:buFont typeface="Wingdings" panose="05000000000000000000" pitchFamily="2" charset="2"/>
              <a:buChar char="Ø"/>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Now there are many smart personal digital assistant apps that are available in the market for various platforms. These new software apps works much better than PDA Devices as they provide all the features of the phone. </a:t>
            </a:r>
          </a:p>
          <a:p>
            <a:pPr marL="342900" indent="-342900">
              <a:lnSpc>
                <a:spcPct val="107000"/>
              </a:lnSpc>
              <a:spcAft>
                <a:spcPts val="800"/>
              </a:spcAft>
              <a:buFont typeface="Wingdings" panose="05000000000000000000" pitchFamily="2" charset="2"/>
              <a:buChar char="Ø"/>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VPAs also more reliable than personal assistants because they are portable and you can use them at any time. They also have more information than any assistant are connected to the internet.</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pP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 Placeholder 3">
            <a:extLst>
              <a:ext uri="{FF2B5EF4-FFF2-40B4-BE49-F238E27FC236}">
                <a16:creationId xmlns:a16="http://schemas.microsoft.com/office/drawing/2014/main" id="{211ED1BE-9753-9CEA-E223-1B6AC45DBC2E}"/>
              </a:ext>
            </a:extLst>
          </p:cNvPr>
          <p:cNvSpPr>
            <a:spLocks noGrp="1"/>
          </p:cNvSpPr>
          <p:nvPr>
            <p:ph type="body" sz="half" idx="2"/>
          </p:nvPr>
        </p:nvSpPr>
        <p:spPr/>
        <p:txBody>
          <a:bodyPr/>
          <a:lstStyle/>
          <a:p>
            <a:r>
              <a:rPr lang="en-IN" dirty="0"/>
              <a:t>                                                                                          </a:t>
            </a:r>
          </a:p>
        </p:txBody>
      </p:sp>
    </p:spTree>
    <p:extLst>
      <p:ext uri="{BB962C8B-B14F-4D97-AF65-F5344CB8AC3E}">
        <p14:creationId xmlns:p14="http://schemas.microsoft.com/office/powerpoint/2010/main" val="275976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3EBC-53C0-6E80-46EC-BAC9144015B7}"/>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A253EB96-1713-BB70-FB7C-38347B3C3C9D}"/>
              </a:ext>
            </a:extLst>
          </p:cNvPr>
          <p:cNvSpPr>
            <a:spLocks noGrp="1"/>
          </p:cNvSpPr>
          <p:nvPr>
            <p:ph idx="1"/>
          </p:nvPr>
        </p:nvSpPr>
        <p:spPr>
          <a:xfrm>
            <a:off x="245507" y="444625"/>
            <a:ext cx="10070345" cy="6068142"/>
          </a:xfrm>
        </p:spPr>
        <p:txBody>
          <a:bodyPr>
            <a:normAutofit/>
          </a:bodyPr>
          <a:lstStyle/>
          <a:p>
            <a:pPr marL="45720" indent="0">
              <a:buNone/>
            </a:pPr>
            <a:r>
              <a:rPr lang="en-IN" sz="4000" dirty="0">
                <a:latin typeface="Times New Roman" panose="02020603050405020304" pitchFamily="18" charset="0"/>
                <a:cs typeface="Times New Roman" panose="02020603050405020304" pitchFamily="18" charset="0"/>
              </a:rPr>
              <a:t>REFERENCES:</a:t>
            </a:r>
          </a:p>
          <a:p>
            <a:pPr marL="502920" indent="-457200">
              <a:buFont typeface="+mj-lt"/>
              <a:buAutoNum type="arabicPeriod"/>
            </a:pPr>
            <a:r>
              <a:rPr lang="en-IN" b="0" i="0" dirty="0" err="1">
                <a:solidFill>
                  <a:srgbClr val="222222"/>
                </a:solidFill>
                <a:effectLst/>
                <a:latin typeface="Arial" panose="020B0604020202020204" pitchFamily="34" charset="0"/>
              </a:rPr>
              <a:t>Laeeq</a:t>
            </a:r>
            <a:r>
              <a:rPr lang="en-IN" b="0" i="0" dirty="0">
                <a:solidFill>
                  <a:srgbClr val="222222"/>
                </a:solidFill>
                <a:effectLst/>
                <a:latin typeface="Arial" panose="020B0604020202020204" pitchFamily="34" charset="0"/>
              </a:rPr>
              <a:t>, Kashif, and Zulfiqar Ali Memon. "Scavenge: An intelligent multi-agent based voice-enabled virtual assistant for LMS." </a:t>
            </a:r>
            <a:r>
              <a:rPr lang="en-IN" b="0" i="1" dirty="0">
                <a:solidFill>
                  <a:srgbClr val="222222"/>
                </a:solidFill>
                <a:effectLst/>
                <a:latin typeface="Arial" panose="020B0604020202020204" pitchFamily="34" charset="0"/>
              </a:rPr>
              <a:t>Interactive Learning Environments</a:t>
            </a:r>
            <a:r>
              <a:rPr lang="en-IN" b="0" i="0" dirty="0">
                <a:solidFill>
                  <a:srgbClr val="222222"/>
                </a:solidFill>
                <a:effectLst/>
                <a:latin typeface="Arial" panose="020B0604020202020204" pitchFamily="34" charset="0"/>
              </a:rPr>
              <a:t> 29.6 (2021): 954-972.</a:t>
            </a:r>
          </a:p>
          <a:p>
            <a:pPr marL="502920" indent="-457200">
              <a:buFont typeface="+mj-lt"/>
              <a:buAutoNum type="arabicPeriod"/>
            </a:pPr>
            <a:r>
              <a:rPr lang="en-US" b="0" i="0" dirty="0">
                <a:solidFill>
                  <a:srgbClr val="222222"/>
                </a:solidFill>
                <a:effectLst/>
                <a:latin typeface="Arial" panose="020B0604020202020204" pitchFamily="34" charset="0"/>
              </a:rPr>
              <a:t>Sokol, </a:t>
            </a:r>
            <a:r>
              <a:rPr lang="en-US" b="0" i="0" dirty="0" err="1">
                <a:solidFill>
                  <a:srgbClr val="222222"/>
                </a:solidFill>
                <a:effectLst/>
                <a:latin typeface="Arial" panose="020B0604020202020204" pitchFamily="34" charset="0"/>
              </a:rPr>
              <a:t>Kacper</a:t>
            </a:r>
            <a:r>
              <a:rPr lang="en-US" b="0" i="0" dirty="0">
                <a:solidFill>
                  <a:srgbClr val="222222"/>
                </a:solidFill>
                <a:effectLst/>
                <a:latin typeface="Arial" panose="020B0604020202020204" pitchFamily="34" charset="0"/>
              </a:rPr>
              <a:t>, and Peter A. </a:t>
            </a:r>
            <a:r>
              <a:rPr lang="en-US" b="0" i="0" dirty="0" err="1">
                <a:solidFill>
                  <a:srgbClr val="222222"/>
                </a:solidFill>
                <a:effectLst/>
                <a:latin typeface="Arial" panose="020B0604020202020204" pitchFamily="34" charset="0"/>
              </a:rPr>
              <a:t>Flach</a:t>
            </a:r>
            <a:r>
              <a:rPr lang="en-US" b="0" i="0" dirty="0">
                <a:solidFill>
                  <a:srgbClr val="222222"/>
                </a:solidFill>
                <a:effectLst/>
                <a:latin typeface="Arial" panose="020B0604020202020204" pitchFamily="34" charset="0"/>
              </a:rPr>
              <a:t>. "Glass-Box: Explaining AI Decisions With Counterfactual Statements Through Conversation With a Voice-enabled Virtual Assistant." </a:t>
            </a:r>
            <a:r>
              <a:rPr lang="en-US" b="0" i="1" dirty="0">
                <a:solidFill>
                  <a:srgbClr val="222222"/>
                </a:solidFill>
                <a:effectLst/>
                <a:latin typeface="Arial" panose="020B0604020202020204" pitchFamily="34" charset="0"/>
              </a:rPr>
              <a:t>IJCAI</a:t>
            </a:r>
            <a:r>
              <a:rPr lang="en-US" b="0" i="0" dirty="0">
                <a:solidFill>
                  <a:srgbClr val="222222"/>
                </a:solidFill>
                <a:effectLst/>
                <a:latin typeface="Arial" panose="020B0604020202020204" pitchFamily="34" charset="0"/>
              </a:rPr>
              <a:t>. 2018.</a:t>
            </a:r>
            <a:endParaRPr lang="en-IN" dirty="0">
              <a:solidFill>
                <a:srgbClr val="222222"/>
              </a:solidFill>
              <a:latin typeface="Arial" panose="020B0604020202020204" pitchFamily="34" charset="0"/>
            </a:endParaRPr>
          </a:p>
          <a:p>
            <a:pPr marL="502920" indent="-457200">
              <a:buFont typeface="+mj-lt"/>
              <a:buAutoNum type="arabicPeriod"/>
            </a:pPr>
            <a:r>
              <a:rPr lang="en-US" b="0" i="0" dirty="0" err="1">
                <a:solidFill>
                  <a:srgbClr val="222222"/>
                </a:solidFill>
                <a:effectLst/>
                <a:latin typeface="Arial" panose="020B0604020202020204" pitchFamily="34" charset="0"/>
              </a:rPr>
              <a:t>Austerjost</a:t>
            </a:r>
            <a:r>
              <a:rPr lang="en-US" b="0" i="0" dirty="0">
                <a:solidFill>
                  <a:srgbClr val="222222"/>
                </a:solidFill>
                <a:effectLst/>
                <a:latin typeface="Arial" panose="020B0604020202020204" pitchFamily="34" charset="0"/>
              </a:rPr>
              <a:t>, Jonas, et al. "Introducing a virtual assistant to the lab: A voice user interface for the intuitive control of laboratory instruments." </a:t>
            </a:r>
            <a:r>
              <a:rPr lang="en-US" b="0" i="1" dirty="0">
                <a:solidFill>
                  <a:srgbClr val="222222"/>
                </a:solidFill>
                <a:effectLst/>
                <a:latin typeface="Arial" panose="020B0604020202020204" pitchFamily="34" charset="0"/>
              </a:rPr>
              <a:t>SLAS TECHNOLOGY: Translating Life Sciences Innovation</a:t>
            </a:r>
            <a:r>
              <a:rPr lang="en-US" b="0" i="0" dirty="0">
                <a:solidFill>
                  <a:srgbClr val="222222"/>
                </a:solidFill>
                <a:effectLst/>
                <a:latin typeface="Arial" panose="020B0604020202020204" pitchFamily="34" charset="0"/>
              </a:rPr>
              <a:t> 23.5 (2018): 476-482.</a:t>
            </a:r>
          </a:p>
          <a:p>
            <a:pPr marL="502920" indent="-457200">
              <a:buFont typeface="+mj-lt"/>
              <a:buAutoNum type="arabicPeriod"/>
            </a:pPr>
            <a:r>
              <a:rPr lang="en-IN" b="0" i="0" dirty="0">
                <a:solidFill>
                  <a:srgbClr val="222222"/>
                </a:solidFill>
                <a:effectLst/>
                <a:latin typeface="Arial" panose="020B0604020202020204" pitchFamily="34" charset="0"/>
              </a:rPr>
              <a:t>Li, Chen, Andreas </a:t>
            </a:r>
            <a:r>
              <a:rPr lang="en-IN" b="0" i="0" dirty="0" err="1">
                <a:solidFill>
                  <a:srgbClr val="222222"/>
                </a:solidFill>
                <a:effectLst/>
                <a:latin typeface="Arial" panose="020B0604020202020204" pitchFamily="34" charset="0"/>
              </a:rPr>
              <a:t>Kornmaaler</a:t>
            </a:r>
            <a:r>
              <a:rPr lang="en-IN" b="0" i="0" dirty="0">
                <a:solidFill>
                  <a:srgbClr val="222222"/>
                </a:solidFill>
                <a:effectLst/>
                <a:latin typeface="Arial" panose="020B0604020202020204" pitchFamily="34" charset="0"/>
              </a:rPr>
              <a:t> Hansen, </a:t>
            </a:r>
            <a:r>
              <a:rPr lang="en-IN" b="0" i="0" dirty="0" err="1">
                <a:solidFill>
                  <a:srgbClr val="222222"/>
                </a:solidFill>
                <a:effectLst/>
                <a:latin typeface="Arial" panose="020B0604020202020204" pitchFamily="34" charset="0"/>
              </a:rPr>
              <a:t>Dimitrios</a:t>
            </a:r>
            <a:r>
              <a:rPr lang="en-IN" b="0" i="0" dirty="0">
                <a:solidFill>
                  <a:srgbClr val="222222"/>
                </a:solidFill>
                <a:effectLst/>
                <a:latin typeface="Arial" panose="020B0604020202020204" pitchFamily="34" charset="0"/>
              </a:rPr>
              <a:t> </a:t>
            </a:r>
            <a:r>
              <a:rPr lang="en-IN" b="0" i="0" dirty="0" err="1">
                <a:solidFill>
                  <a:srgbClr val="222222"/>
                </a:solidFill>
                <a:effectLst/>
                <a:latin typeface="Arial" panose="020B0604020202020204" pitchFamily="34" charset="0"/>
              </a:rPr>
              <a:t>Chrysostomou</a:t>
            </a:r>
            <a:r>
              <a:rPr lang="en-IN" b="0" i="0" dirty="0">
                <a:solidFill>
                  <a:srgbClr val="222222"/>
                </a:solidFill>
                <a:effectLst/>
                <a:latin typeface="Arial" panose="020B0604020202020204" pitchFamily="34" charset="0"/>
              </a:rPr>
              <a:t>, Simon </a:t>
            </a:r>
            <a:r>
              <a:rPr lang="en-IN" b="0" i="0" dirty="0" err="1">
                <a:solidFill>
                  <a:srgbClr val="222222"/>
                </a:solidFill>
                <a:effectLst/>
                <a:latin typeface="Arial" panose="020B0604020202020204" pitchFamily="34" charset="0"/>
              </a:rPr>
              <a:t>Bøgh</a:t>
            </a:r>
            <a:r>
              <a:rPr lang="en-IN" b="0" i="0" dirty="0">
                <a:solidFill>
                  <a:srgbClr val="222222"/>
                </a:solidFill>
                <a:effectLst/>
                <a:latin typeface="Arial" panose="020B0604020202020204" pitchFamily="34" charset="0"/>
              </a:rPr>
              <a:t>, and Ole Madsen. "Bringing a natural language-enabled virtual assistant to industrial mobile robots for learning, training and assistance of manufacturing tasks." In </a:t>
            </a:r>
            <a:r>
              <a:rPr lang="en-IN" b="0" i="1" dirty="0">
                <a:solidFill>
                  <a:srgbClr val="222222"/>
                </a:solidFill>
                <a:effectLst/>
                <a:latin typeface="Arial" panose="020B0604020202020204" pitchFamily="34" charset="0"/>
              </a:rPr>
              <a:t>2022 IEEE/SICE International Symposium on System Integration (SII)</a:t>
            </a:r>
            <a:r>
              <a:rPr lang="en-IN" b="0" i="0" dirty="0">
                <a:solidFill>
                  <a:srgbClr val="222222"/>
                </a:solidFill>
                <a:effectLst/>
                <a:latin typeface="Arial" panose="020B0604020202020204" pitchFamily="34" charset="0"/>
              </a:rPr>
              <a:t>, pp. 238-243. IEEE, 2022.</a:t>
            </a:r>
            <a:endParaRPr lang="en-IN" dirty="0"/>
          </a:p>
        </p:txBody>
      </p:sp>
      <p:sp>
        <p:nvSpPr>
          <p:cNvPr id="4" name="Text Placeholder 3">
            <a:extLst>
              <a:ext uri="{FF2B5EF4-FFF2-40B4-BE49-F238E27FC236}">
                <a16:creationId xmlns:a16="http://schemas.microsoft.com/office/drawing/2014/main" id="{A7FD1B1A-EB3A-1351-36C7-2AE55115B09B}"/>
              </a:ext>
            </a:extLst>
          </p:cNvPr>
          <p:cNvSpPr>
            <a:spLocks noGrp="1"/>
          </p:cNvSpPr>
          <p:nvPr>
            <p:ph type="body" sz="half" idx="2"/>
          </p:nvPr>
        </p:nvSpPr>
        <p:spPr/>
        <p:txBody>
          <a:bodyPr/>
          <a:lstStyle/>
          <a:p>
            <a:r>
              <a:rPr lang="en-IN" dirty="0"/>
              <a:t>                                                                                        </a:t>
            </a:r>
          </a:p>
        </p:txBody>
      </p:sp>
    </p:spTree>
    <p:extLst>
      <p:ext uri="{BB962C8B-B14F-4D97-AF65-F5344CB8AC3E}">
        <p14:creationId xmlns:p14="http://schemas.microsoft.com/office/powerpoint/2010/main" val="149369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AFB519-9943-2D77-3E52-60A675C52190}"/>
              </a:ext>
            </a:extLst>
          </p:cNvPr>
          <p:cNvSpPr txBox="1"/>
          <p:nvPr/>
        </p:nvSpPr>
        <p:spPr>
          <a:xfrm>
            <a:off x="2603242" y="2873829"/>
            <a:ext cx="7557796" cy="923330"/>
          </a:xfrm>
          <a:prstGeom prst="rect">
            <a:avLst/>
          </a:prstGeom>
          <a:noFill/>
        </p:spPr>
        <p:txBody>
          <a:bodyPr wrap="square" rtlCol="0">
            <a:spAutoFit/>
          </a:bodyPr>
          <a:lstStyle/>
          <a:p>
            <a:pPr algn="ctr"/>
            <a:r>
              <a:rPr lang="en-US" sz="5400" dirty="0"/>
              <a:t>THANK YOU</a:t>
            </a:r>
            <a:endParaRPr lang="en-IN" sz="5400" dirty="0"/>
          </a:p>
        </p:txBody>
      </p:sp>
    </p:spTree>
    <p:extLst>
      <p:ext uri="{BB962C8B-B14F-4D97-AF65-F5344CB8AC3E}">
        <p14:creationId xmlns:p14="http://schemas.microsoft.com/office/powerpoint/2010/main" val="343591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352" y="337352"/>
            <a:ext cx="8558074" cy="1486476"/>
          </a:xfrm>
        </p:spPr>
        <p:txBody>
          <a:bodyPr>
            <a:noAutofit/>
          </a:bodyPr>
          <a:lstStyle/>
          <a:p>
            <a:pPr>
              <a:lnSpc>
                <a:spcPct val="107000"/>
              </a:lnSpc>
              <a:spcAft>
                <a:spcPts val="800"/>
              </a:spcAft>
            </a:pPr>
            <a:r>
              <a:rPr lang="en-IN" sz="4000" dirty="0">
                <a:effectLst/>
                <a:latin typeface="Times New Roman" panose="02020603050405020304" pitchFamily="18" charset="0"/>
                <a:ea typeface="Calibri" panose="020F0502020204030204" pitchFamily="34" charset="0"/>
                <a:cs typeface="Times New Roman" panose="02020603050405020304" pitchFamily="18" charset="0"/>
              </a:rPr>
              <a:t>Literature </a:t>
            </a:r>
            <a:r>
              <a:rPr lang="en-IN" sz="4000" dirty="0">
                <a:latin typeface="Times New Roman" panose="02020603050405020304" pitchFamily="18" charset="0"/>
                <a:ea typeface="Calibri" panose="020F0502020204030204" pitchFamily="34" charset="0"/>
                <a:cs typeface="Times New Roman" panose="02020603050405020304" pitchFamily="18" charset="0"/>
              </a:rPr>
              <a:t>Review</a:t>
            </a:r>
            <a:r>
              <a:rPr lang="en-IN" sz="4000" dirty="0">
                <a:effectLst/>
                <a:latin typeface="Times New Roman" panose="02020603050405020304" pitchFamily="18" charset="0"/>
                <a:ea typeface="Calibri" panose="020F0502020204030204" pitchFamily="34" charset="0"/>
                <a:cs typeface="Times New Roman" panose="02020603050405020304" pitchFamily="18" charset="0"/>
              </a:rPr>
              <a:t>:</a:t>
            </a:r>
            <a:br>
              <a:rPr lang="en-IN" sz="40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68B7AA70-BB8E-F540-8935-BC3D09E00B66}"/>
              </a:ext>
            </a:extLst>
          </p:cNvPr>
          <p:cNvGraphicFramePr>
            <a:graphicFrameLocks noGrp="1"/>
          </p:cNvGraphicFramePr>
          <p:nvPr>
            <p:extLst>
              <p:ext uri="{D42A27DB-BD31-4B8C-83A1-F6EECF244321}">
                <p14:modId xmlns:p14="http://schemas.microsoft.com/office/powerpoint/2010/main" val="1378609616"/>
              </p:ext>
            </p:extLst>
          </p:nvPr>
        </p:nvGraphicFramePr>
        <p:xfrm>
          <a:off x="337352" y="1240971"/>
          <a:ext cx="11027334" cy="2357066"/>
        </p:xfrm>
        <a:graphic>
          <a:graphicData uri="http://schemas.openxmlformats.org/drawingml/2006/table">
            <a:tbl>
              <a:tblPr firstRow="1" firstCol="1" bandRow="1">
                <a:tableStyleId>{5DA37D80-6434-44D0-A028-1B22A696006F}</a:tableStyleId>
              </a:tblPr>
              <a:tblGrid>
                <a:gridCol w="2660425">
                  <a:extLst>
                    <a:ext uri="{9D8B030D-6E8A-4147-A177-3AD203B41FA5}">
                      <a16:colId xmlns:a16="http://schemas.microsoft.com/office/drawing/2014/main" val="1602732441"/>
                    </a:ext>
                  </a:extLst>
                </a:gridCol>
                <a:gridCol w="4910245">
                  <a:extLst>
                    <a:ext uri="{9D8B030D-6E8A-4147-A177-3AD203B41FA5}">
                      <a16:colId xmlns:a16="http://schemas.microsoft.com/office/drawing/2014/main" val="3523689765"/>
                    </a:ext>
                  </a:extLst>
                </a:gridCol>
                <a:gridCol w="3456664">
                  <a:extLst>
                    <a:ext uri="{9D8B030D-6E8A-4147-A177-3AD203B41FA5}">
                      <a16:colId xmlns:a16="http://schemas.microsoft.com/office/drawing/2014/main" val="1288400192"/>
                    </a:ext>
                  </a:extLst>
                </a:gridCol>
              </a:tblGrid>
              <a:tr h="530670">
                <a:tc>
                  <a:txBody>
                    <a:bodyPr/>
                    <a:lstStyle/>
                    <a:p>
                      <a:pPr>
                        <a:lnSpc>
                          <a:spcPct val="107000"/>
                        </a:lnSpc>
                        <a:spcAft>
                          <a:spcPts val="800"/>
                        </a:spcAft>
                      </a:pPr>
                      <a:r>
                        <a:rPr lang="en-IN" sz="2400">
                          <a:effectLst/>
                        </a:rPr>
                        <a:t>TITLE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200" dirty="0">
                          <a:effectLst/>
                        </a:rPr>
                        <a:t>CONTRIBUTION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200">
                          <a:effectLst/>
                        </a:rPr>
                        <a:t>RESULTS GENERATED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1840571"/>
                  </a:ext>
                </a:extLst>
              </a:tr>
              <a:tr h="1657359">
                <a:tc>
                  <a:txBody>
                    <a:bodyPr/>
                    <a:lstStyle/>
                    <a:p>
                      <a:pPr>
                        <a:lnSpc>
                          <a:spcPct val="107000"/>
                        </a:lnSpc>
                        <a:spcAft>
                          <a:spcPts val="800"/>
                        </a:spcAft>
                      </a:pPr>
                      <a:r>
                        <a:rPr lang="en-IN" sz="1800">
                          <a:effectLst/>
                        </a:rPr>
                        <a:t>Scavenge: an intelligent multi-agent based voice-enabled virtual assistant for LMS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 The approach and techniques used in Scavenge are novel and innovative that will be a valuable contribution to the overall field of knowledge.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300" dirty="0">
                          <a:effectLst/>
                        </a:rPr>
                        <a:t> </a:t>
                      </a:r>
                      <a:r>
                        <a:rPr lang="en-IN" sz="1600" dirty="0">
                          <a:effectLst/>
                        </a:rPr>
                        <a:t>The results have shown that the proposed system has a positive impact on students’ performance and can enhance the usability of LMS.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6460239"/>
                  </a:ext>
                </a:extLst>
              </a:tr>
            </a:tbl>
          </a:graphicData>
        </a:graphic>
      </p:graphicFrame>
      <p:graphicFrame>
        <p:nvGraphicFramePr>
          <p:cNvPr id="7" name="Table 6">
            <a:extLst>
              <a:ext uri="{FF2B5EF4-FFF2-40B4-BE49-F238E27FC236}">
                <a16:creationId xmlns:a16="http://schemas.microsoft.com/office/drawing/2014/main" id="{702FA298-0E10-2D2F-75DC-06907F355BF8}"/>
              </a:ext>
            </a:extLst>
          </p:cNvPr>
          <p:cNvGraphicFramePr>
            <a:graphicFrameLocks noGrp="1"/>
          </p:cNvGraphicFramePr>
          <p:nvPr>
            <p:extLst>
              <p:ext uri="{D42A27DB-BD31-4B8C-83A1-F6EECF244321}">
                <p14:modId xmlns:p14="http://schemas.microsoft.com/office/powerpoint/2010/main" val="3517490801"/>
              </p:ext>
            </p:extLst>
          </p:nvPr>
        </p:nvGraphicFramePr>
        <p:xfrm>
          <a:off x="337352" y="3601616"/>
          <a:ext cx="11027334" cy="1576874"/>
        </p:xfrm>
        <a:graphic>
          <a:graphicData uri="http://schemas.openxmlformats.org/drawingml/2006/table">
            <a:tbl>
              <a:tblPr firstRow="1" firstCol="1" bandRow="1">
                <a:tableStyleId>{5DA37D80-6434-44D0-A028-1B22A696006F}</a:tableStyleId>
              </a:tblPr>
              <a:tblGrid>
                <a:gridCol w="2678556">
                  <a:extLst>
                    <a:ext uri="{9D8B030D-6E8A-4147-A177-3AD203B41FA5}">
                      <a16:colId xmlns:a16="http://schemas.microsoft.com/office/drawing/2014/main" val="2745408783"/>
                    </a:ext>
                  </a:extLst>
                </a:gridCol>
                <a:gridCol w="4943709">
                  <a:extLst>
                    <a:ext uri="{9D8B030D-6E8A-4147-A177-3AD203B41FA5}">
                      <a16:colId xmlns:a16="http://schemas.microsoft.com/office/drawing/2014/main" val="3128967654"/>
                    </a:ext>
                  </a:extLst>
                </a:gridCol>
                <a:gridCol w="3405069">
                  <a:extLst>
                    <a:ext uri="{9D8B030D-6E8A-4147-A177-3AD203B41FA5}">
                      <a16:colId xmlns:a16="http://schemas.microsoft.com/office/drawing/2014/main" val="2630810423"/>
                    </a:ext>
                  </a:extLst>
                </a:gridCol>
              </a:tblGrid>
              <a:tr h="1576874">
                <a:tc>
                  <a:txBody>
                    <a:bodyPr/>
                    <a:lstStyle/>
                    <a:p>
                      <a:pPr>
                        <a:lnSpc>
                          <a:spcPct val="107000"/>
                        </a:lnSpc>
                        <a:spcAft>
                          <a:spcPts val="800"/>
                        </a:spcAft>
                      </a:pPr>
                      <a:r>
                        <a:rPr lang="en-IN" sz="1800">
                          <a:effectLst/>
                        </a:rPr>
                        <a:t>The Voice Enabled Personal Assistant Using Python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0" dirty="0">
                          <a:effectLst/>
                        </a:rPr>
                        <a:t>This paper present a comprehensive over view and development of voice enabled personal assistant using python programming language</a:t>
                      </a:r>
                      <a:r>
                        <a:rPr lang="en-IN" sz="16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0" dirty="0">
                          <a:effectLst/>
                          <a:latin typeface="Times New Roman" panose="02020603050405020304" pitchFamily="18" charset="0"/>
                          <a:cs typeface="Times New Roman" panose="02020603050405020304" pitchFamily="18" charset="0"/>
                        </a:rPr>
                        <a:t>This voice enabled personal assistant in todays life style will be more effective in case of saving time, compared to that of previous days. This personal assistant works properly to perform some tasks given by user.</a:t>
                      </a:r>
                      <a:endParaRPr lang="en-IN" sz="11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6704497"/>
                  </a:ext>
                </a:extLst>
              </a:tr>
            </a:tbl>
          </a:graphicData>
        </a:graphic>
      </p:graphicFrame>
    </p:spTree>
    <p:extLst>
      <p:ext uri="{BB962C8B-B14F-4D97-AF65-F5344CB8AC3E}">
        <p14:creationId xmlns:p14="http://schemas.microsoft.com/office/powerpoint/2010/main" val="168935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44ECE34-D236-110D-8A12-2F75B5C72B33}"/>
              </a:ext>
            </a:extLst>
          </p:cNvPr>
          <p:cNvGraphicFramePr>
            <a:graphicFrameLocks noGrp="1"/>
          </p:cNvGraphicFramePr>
          <p:nvPr>
            <p:extLst>
              <p:ext uri="{D42A27DB-BD31-4B8C-83A1-F6EECF244321}">
                <p14:modId xmlns:p14="http://schemas.microsoft.com/office/powerpoint/2010/main" val="3401646137"/>
              </p:ext>
            </p:extLst>
          </p:nvPr>
        </p:nvGraphicFramePr>
        <p:xfrm>
          <a:off x="531844" y="305878"/>
          <a:ext cx="10711544" cy="1826768"/>
        </p:xfrm>
        <a:graphic>
          <a:graphicData uri="http://schemas.openxmlformats.org/drawingml/2006/table">
            <a:tbl>
              <a:tblPr firstRow="1" firstCol="1" bandRow="1">
                <a:tableStyleId>{5DA37D80-6434-44D0-A028-1B22A696006F}</a:tableStyleId>
              </a:tblPr>
              <a:tblGrid>
                <a:gridCol w="2580620">
                  <a:extLst>
                    <a:ext uri="{9D8B030D-6E8A-4147-A177-3AD203B41FA5}">
                      <a16:colId xmlns:a16="http://schemas.microsoft.com/office/drawing/2014/main" val="2599415223"/>
                    </a:ext>
                  </a:extLst>
                </a:gridCol>
                <a:gridCol w="4814708">
                  <a:extLst>
                    <a:ext uri="{9D8B030D-6E8A-4147-A177-3AD203B41FA5}">
                      <a16:colId xmlns:a16="http://schemas.microsoft.com/office/drawing/2014/main" val="1678074387"/>
                    </a:ext>
                  </a:extLst>
                </a:gridCol>
                <a:gridCol w="3316216">
                  <a:extLst>
                    <a:ext uri="{9D8B030D-6E8A-4147-A177-3AD203B41FA5}">
                      <a16:colId xmlns:a16="http://schemas.microsoft.com/office/drawing/2014/main" val="4201289508"/>
                    </a:ext>
                  </a:extLst>
                </a:gridCol>
              </a:tblGrid>
              <a:tr h="1662881">
                <a:tc>
                  <a:txBody>
                    <a:bodyPr/>
                    <a:lstStyle/>
                    <a:p>
                      <a:pPr>
                        <a:lnSpc>
                          <a:spcPct val="107000"/>
                        </a:lnSpc>
                        <a:spcAft>
                          <a:spcPts val="1200"/>
                        </a:spcAft>
                      </a:pPr>
                      <a:r>
                        <a:rPr lang="en-IN" sz="1800" b="1" kern="1800" dirty="0">
                          <a:effectLst/>
                        </a:rPr>
                        <a:t>Connecting People Through Virtual Assistant on Google Assistant</a:t>
                      </a:r>
                      <a:endParaRPr lang="en-IN" sz="1100" b="1" dirty="0">
                        <a:effectLst/>
                      </a:endParaRPr>
                    </a:p>
                    <a:p>
                      <a:pPr>
                        <a:lnSpc>
                          <a:spcPct val="107000"/>
                        </a:lnSpc>
                        <a:spcAft>
                          <a:spcPts val="800"/>
                        </a:spcAft>
                      </a:pPr>
                      <a:r>
                        <a:rPr lang="en-IN" sz="1400" b="0" dirty="0">
                          <a:effectLst/>
                        </a:rPr>
                        <a:t> </a:t>
                      </a:r>
                      <a:endParaRPr lang="en-IN" sz="1100" b="0" dirty="0">
                        <a:effectLst/>
                      </a:endParaRPr>
                    </a:p>
                    <a:p>
                      <a:pPr>
                        <a:lnSpc>
                          <a:spcPct val="107000"/>
                        </a:lnSpc>
                        <a:spcAft>
                          <a:spcPts val="800"/>
                        </a:spcAft>
                      </a:pPr>
                      <a:r>
                        <a:rPr lang="en-IN" sz="1100" b="0" dirty="0">
                          <a:effectLst/>
                        </a:rPr>
                        <a:t> </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0" dirty="0">
                          <a:effectLst/>
                        </a:rPr>
                        <a:t>This paper presents of how A virtual assistant provides various services to entrepreneurs or businesses from a remote location. From digital marketing tasks, scheduling appointments and managing events to personal errands. You can make a virtual assistant do almost anything.</a:t>
                      </a:r>
                      <a:endParaRPr lang="en-IN"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0" dirty="0">
                          <a:effectLst/>
                        </a:rPr>
                        <a:t>This system helps people to become smarter and deliver fastest results with in  expected time. It helps us to change output from one language to another.</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6259268"/>
                  </a:ext>
                </a:extLst>
              </a:tr>
            </a:tbl>
          </a:graphicData>
        </a:graphic>
      </p:graphicFrame>
      <p:graphicFrame>
        <p:nvGraphicFramePr>
          <p:cNvPr id="3" name="Table 2">
            <a:extLst>
              <a:ext uri="{FF2B5EF4-FFF2-40B4-BE49-F238E27FC236}">
                <a16:creationId xmlns:a16="http://schemas.microsoft.com/office/drawing/2014/main" id="{7A86A075-D526-2703-E2EA-AB2C8CE043B1}"/>
              </a:ext>
            </a:extLst>
          </p:cNvPr>
          <p:cNvGraphicFramePr>
            <a:graphicFrameLocks noGrp="1"/>
          </p:cNvGraphicFramePr>
          <p:nvPr>
            <p:extLst>
              <p:ext uri="{D42A27DB-BD31-4B8C-83A1-F6EECF244321}">
                <p14:modId xmlns:p14="http://schemas.microsoft.com/office/powerpoint/2010/main" val="1313338202"/>
              </p:ext>
            </p:extLst>
          </p:nvPr>
        </p:nvGraphicFramePr>
        <p:xfrm>
          <a:off x="531845" y="2132647"/>
          <a:ext cx="10711543" cy="2069783"/>
        </p:xfrm>
        <a:graphic>
          <a:graphicData uri="http://schemas.openxmlformats.org/drawingml/2006/table">
            <a:tbl>
              <a:tblPr firstRow="1" firstCol="1" bandRow="1">
                <a:tableStyleId>{5DA37D80-6434-44D0-A028-1B22A696006F}</a:tableStyleId>
              </a:tblPr>
              <a:tblGrid>
                <a:gridCol w="2594786">
                  <a:extLst>
                    <a:ext uri="{9D8B030D-6E8A-4147-A177-3AD203B41FA5}">
                      <a16:colId xmlns:a16="http://schemas.microsoft.com/office/drawing/2014/main" val="3054665704"/>
                    </a:ext>
                  </a:extLst>
                </a:gridCol>
                <a:gridCol w="4806318">
                  <a:extLst>
                    <a:ext uri="{9D8B030D-6E8A-4147-A177-3AD203B41FA5}">
                      <a16:colId xmlns:a16="http://schemas.microsoft.com/office/drawing/2014/main" val="776426026"/>
                    </a:ext>
                  </a:extLst>
                </a:gridCol>
                <a:gridCol w="3310439">
                  <a:extLst>
                    <a:ext uri="{9D8B030D-6E8A-4147-A177-3AD203B41FA5}">
                      <a16:colId xmlns:a16="http://schemas.microsoft.com/office/drawing/2014/main" val="910685874"/>
                    </a:ext>
                  </a:extLst>
                </a:gridCol>
              </a:tblGrid>
              <a:tr h="2056798">
                <a:tc>
                  <a:txBody>
                    <a:bodyPr/>
                    <a:lstStyle/>
                    <a:p>
                      <a:r>
                        <a:rPr lang="en-IN" sz="2000" b="1" dirty="0">
                          <a:effectLst/>
                          <a:latin typeface="Times New Roman" panose="02020603050405020304" pitchFamily="18" charset="0"/>
                          <a:cs typeface="Times New Roman" panose="02020603050405020304" pitchFamily="18" charset="0"/>
                        </a:rPr>
                        <a:t>Desktop based Smart Voice Assistant using Python Language </a:t>
                      </a:r>
                    </a:p>
                    <a:p>
                      <a:pPr>
                        <a:lnSpc>
                          <a:spcPct val="107000"/>
                        </a:lnSpc>
                        <a:spcAft>
                          <a:spcPts val="800"/>
                        </a:spcAft>
                      </a:pPr>
                      <a:r>
                        <a:rPr lang="en-IN" sz="2000" b="1" dirty="0">
                          <a:effectLst/>
                          <a:latin typeface="Times New Roman" panose="02020603050405020304" pitchFamily="18" charset="0"/>
                          <a:cs typeface="Times New Roman" panose="02020603050405020304" pitchFamily="18" charset="0"/>
                        </a:rPr>
                        <a:t> </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249" marR="68249" marT="0" marB="0"/>
                </a:tc>
                <a:tc>
                  <a:txBody>
                    <a:bodyPr/>
                    <a:lstStyle/>
                    <a:p>
                      <a:pPr>
                        <a:lnSpc>
                          <a:spcPct val="107000"/>
                        </a:lnSpc>
                        <a:spcAft>
                          <a:spcPts val="800"/>
                        </a:spcAft>
                      </a:pPr>
                      <a:r>
                        <a:rPr lang="en-IN" sz="1600" b="0" dirty="0">
                          <a:effectLst/>
                          <a:latin typeface="Times New Roman" panose="02020603050405020304" pitchFamily="18" charset="0"/>
                          <a:cs typeface="Times New Roman" panose="02020603050405020304" pitchFamily="18" charset="0"/>
                        </a:rPr>
                        <a:t>In this paper “Virtual Assistant Using Python” we discussed the design and implementation of Digital Assistance. The project is built using open source software modules with PyCharm community backing which can accommodate any updates shortly. The modular nature of this project makes it more flexible and easy to add additional features without disturbing current system functionalities.</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249" marR="68249" marT="0" marB="0"/>
                </a:tc>
                <a:tc>
                  <a:txBody>
                    <a:bodyPr/>
                    <a:lstStyle/>
                    <a:p>
                      <a:pPr>
                        <a:lnSpc>
                          <a:spcPct val="107000"/>
                        </a:lnSpc>
                        <a:spcAft>
                          <a:spcPts val="800"/>
                        </a:spcAft>
                      </a:pPr>
                      <a:r>
                        <a:rPr lang="en-IN" sz="1600" b="0" dirty="0">
                          <a:effectLst/>
                          <a:latin typeface="Times New Roman" panose="02020603050405020304" pitchFamily="18" charset="0"/>
                          <a:cs typeface="Times New Roman" panose="02020603050405020304" pitchFamily="18" charset="0"/>
                        </a:rPr>
                        <a:t>Voice help captures voice input with the microphone and transforms our voice  into understandable computer language and helps us in getting better results</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249" marR="68249" marT="0" marB="0"/>
                </a:tc>
                <a:extLst>
                  <a:ext uri="{0D108BD9-81ED-4DB2-BD59-A6C34878D82A}">
                    <a16:rowId xmlns:a16="http://schemas.microsoft.com/office/drawing/2014/main" val="1564431594"/>
                  </a:ext>
                </a:extLst>
              </a:tr>
            </a:tbl>
          </a:graphicData>
        </a:graphic>
      </p:graphicFrame>
      <p:graphicFrame>
        <p:nvGraphicFramePr>
          <p:cNvPr id="4" name="Table 3">
            <a:extLst>
              <a:ext uri="{FF2B5EF4-FFF2-40B4-BE49-F238E27FC236}">
                <a16:creationId xmlns:a16="http://schemas.microsoft.com/office/drawing/2014/main" id="{A109AA5A-A85C-B6C7-0306-3DA7D7303454}"/>
              </a:ext>
            </a:extLst>
          </p:cNvPr>
          <p:cNvGraphicFramePr>
            <a:graphicFrameLocks noGrp="1"/>
          </p:cNvGraphicFramePr>
          <p:nvPr>
            <p:extLst>
              <p:ext uri="{D42A27DB-BD31-4B8C-83A1-F6EECF244321}">
                <p14:modId xmlns:p14="http://schemas.microsoft.com/office/powerpoint/2010/main" val="1259105355"/>
              </p:ext>
            </p:extLst>
          </p:nvPr>
        </p:nvGraphicFramePr>
        <p:xfrm>
          <a:off x="531844" y="4202430"/>
          <a:ext cx="10711544" cy="2655570"/>
        </p:xfrm>
        <a:graphic>
          <a:graphicData uri="http://schemas.openxmlformats.org/drawingml/2006/table">
            <a:tbl>
              <a:tblPr firstRow="1" firstCol="1" bandRow="1">
                <a:tableStyleId>{5DA37D80-6434-44D0-A028-1B22A696006F}</a:tableStyleId>
              </a:tblPr>
              <a:tblGrid>
                <a:gridCol w="2601850">
                  <a:extLst>
                    <a:ext uri="{9D8B030D-6E8A-4147-A177-3AD203B41FA5}">
                      <a16:colId xmlns:a16="http://schemas.microsoft.com/office/drawing/2014/main" val="2645159755"/>
                    </a:ext>
                  </a:extLst>
                </a:gridCol>
                <a:gridCol w="4802136">
                  <a:extLst>
                    <a:ext uri="{9D8B030D-6E8A-4147-A177-3AD203B41FA5}">
                      <a16:colId xmlns:a16="http://schemas.microsoft.com/office/drawing/2014/main" val="1119017765"/>
                    </a:ext>
                  </a:extLst>
                </a:gridCol>
                <a:gridCol w="3307558">
                  <a:extLst>
                    <a:ext uri="{9D8B030D-6E8A-4147-A177-3AD203B41FA5}">
                      <a16:colId xmlns:a16="http://schemas.microsoft.com/office/drawing/2014/main" val="1998468596"/>
                    </a:ext>
                  </a:extLst>
                </a:gridCol>
              </a:tblGrid>
              <a:tr h="2655570">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VIRTUAL DESKTOP ASSISTANT USING PYTHON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532" marR="32532" marT="0" marB="0"/>
                </a:tc>
                <a:tc>
                  <a:txBody>
                    <a:bodyPr/>
                    <a:lstStyle/>
                    <a:p>
                      <a:pPr>
                        <a:lnSpc>
                          <a:spcPct val="107000"/>
                        </a:lnSpc>
                        <a:spcAft>
                          <a:spcPts val="800"/>
                        </a:spcAft>
                      </a:pPr>
                      <a:r>
                        <a:rPr lang="en-IN" sz="1600" b="0" dirty="0">
                          <a:effectLst/>
                        </a:rPr>
                        <a:t>It not only works on human commands but also give responses to the user based on the </a:t>
                      </a:r>
                      <a:r>
                        <a:rPr lang="en-IN" sz="1600" b="0" dirty="0">
                          <a:effectLst/>
                          <a:latin typeface="Times New Roman" panose="02020603050405020304" pitchFamily="18" charset="0"/>
                          <a:cs typeface="Times New Roman" panose="02020603050405020304" pitchFamily="18" charset="0"/>
                        </a:rPr>
                        <a:t>query being asked or the words spoken by the user such as opening tasks and operations. It is greeting the user the way the user feels more comfortable and feels free to interact with the voice assistant. The application should also eliminate any kind of unnecessary manual work required in the user life of performing every task. The entire system works on the verbal input rather than the next one.</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532" marR="32532" marT="0" marB="0"/>
                </a:tc>
                <a:tc>
                  <a:txBody>
                    <a:bodyPr/>
                    <a:lstStyle/>
                    <a:p>
                      <a:pPr>
                        <a:lnSpc>
                          <a:spcPct val="107000"/>
                        </a:lnSpc>
                        <a:spcAft>
                          <a:spcPts val="800"/>
                        </a:spcAft>
                      </a:pPr>
                      <a:r>
                        <a:rPr lang="en-IN" sz="1600" b="0" dirty="0">
                          <a:effectLst/>
                          <a:latin typeface="Times New Roman" panose="02020603050405020304" pitchFamily="18" charset="0"/>
                          <a:cs typeface="Times New Roman" panose="02020603050405020304" pitchFamily="18" charset="0"/>
                        </a:rPr>
                        <a:t>We've created a voice assistant that can perform any task in exchange for commands from users without making any mistakes. We've added more functionality, such as listening to the user's speech solely and not being activated by background noise. This project's modular structure makes it simple to comprehend and more adaptable.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532" marR="32532" marT="0" marB="0"/>
                </a:tc>
                <a:extLst>
                  <a:ext uri="{0D108BD9-81ED-4DB2-BD59-A6C34878D82A}">
                    <a16:rowId xmlns:a16="http://schemas.microsoft.com/office/drawing/2014/main" val="2454461481"/>
                  </a:ext>
                </a:extLst>
              </a:tr>
            </a:tbl>
          </a:graphicData>
        </a:graphic>
      </p:graphicFrame>
    </p:spTree>
    <p:extLst>
      <p:ext uri="{BB962C8B-B14F-4D97-AF65-F5344CB8AC3E}">
        <p14:creationId xmlns:p14="http://schemas.microsoft.com/office/powerpoint/2010/main" val="32902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5" name="Content Placeholder 4"/>
          <p:cNvSpPr>
            <a:spLocks noGrp="1"/>
          </p:cNvSpPr>
          <p:nvPr>
            <p:ph idx="1"/>
          </p:nvPr>
        </p:nvSpPr>
        <p:spPr>
          <a:xfrm>
            <a:off x="760412" y="761999"/>
            <a:ext cx="10585250" cy="5239305"/>
          </a:xfrm>
        </p:spPr>
        <p:txBody>
          <a:bodyPr/>
          <a:lstStyle/>
          <a:p>
            <a:pPr marL="45720" indent="0">
              <a:lnSpc>
                <a:spcPct val="107000"/>
              </a:lnSpc>
              <a:spcAft>
                <a:spcPts val="800"/>
              </a:spcAft>
              <a:buNone/>
            </a:pPr>
            <a:r>
              <a:rPr lang="en-IN" sz="4000" dirty="0">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Ø"/>
            </a:pPr>
            <a:r>
              <a:rPr lang="en-IN"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User needs to manually accomplish numerous sets of applications to comprehensive single task.</a:t>
            </a:r>
          </a:p>
          <a:p>
            <a:pPr>
              <a:lnSpc>
                <a:spcPct val="107000"/>
              </a:lnSpc>
              <a:spcAft>
                <a:spcPts val="800"/>
              </a:spcAft>
              <a:buFont typeface="Wingdings" panose="05000000000000000000" pitchFamily="2" charset="2"/>
              <a:buChar char="Ø"/>
            </a:pPr>
            <a:r>
              <a:rPr lang="en-IN"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We already have multiple voice assistants but there is problem voice reorganization. There is need of a voice assistant that can understand English in Indian accent &amp; work on it. Voice assistant should be able to model complex tasks, it needs to be tasted for finding optimize path when a task has multiple subtasks &amp; each sub task can have its own sub tasks.</a:t>
            </a:r>
            <a:endParaRPr lang="en-IN"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ext Placeholder 5"/>
          <p:cNvSpPr>
            <a:spLocks noGrp="1"/>
          </p:cNvSpPr>
          <p:nvPr>
            <p:ph type="body" sz="half" idx="2"/>
          </p:nvPr>
        </p:nvSpPr>
        <p:spPr/>
        <p:txBody>
          <a:bodyPr/>
          <a:lstStyle/>
          <a:p>
            <a:r>
              <a:rPr lang="en-US" dirty="0"/>
              <a:t>                                                                                          </a:t>
            </a:r>
          </a:p>
        </p:txBody>
      </p:sp>
    </p:spTree>
    <p:extLst>
      <p:ext uri="{BB962C8B-B14F-4D97-AF65-F5344CB8AC3E}">
        <p14:creationId xmlns:p14="http://schemas.microsoft.com/office/powerpoint/2010/main" val="16180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4173-A8BC-8A56-E516-AF50189B2F95}"/>
              </a:ext>
            </a:extLst>
          </p:cNvPr>
          <p:cNvSpPr>
            <a:spLocks noGrp="1"/>
          </p:cNvSpPr>
          <p:nvPr>
            <p:ph type="title"/>
          </p:nvPr>
        </p:nvSpPr>
        <p:spPr>
          <a:xfrm>
            <a:off x="302433" y="155448"/>
            <a:ext cx="9509759" cy="1088136"/>
          </a:xfrm>
        </p:spPr>
        <p:txBody>
          <a:bodyPr>
            <a:normAutofit/>
          </a:bodyPr>
          <a:lstStyle/>
          <a:p>
            <a:r>
              <a:rPr lang="en-US" sz="4000" dirty="0">
                <a:latin typeface="Times New Roman" panose="02020603050405020304" pitchFamily="18" charset="0"/>
                <a:cs typeface="Times New Roman" panose="02020603050405020304" pitchFamily="18" charset="0"/>
              </a:rPr>
              <a:t>PROBLEM IDENTIFICATION</a:t>
            </a:r>
            <a:endParaRPr lang="en-IN" sz="4000" dirty="0"/>
          </a:p>
        </p:txBody>
      </p:sp>
      <p:sp>
        <p:nvSpPr>
          <p:cNvPr id="3" name="Content Placeholder 2">
            <a:extLst>
              <a:ext uri="{FF2B5EF4-FFF2-40B4-BE49-F238E27FC236}">
                <a16:creationId xmlns:a16="http://schemas.microsoft.com/office/drawing/2014/main" id="{6F95B249-3289-A555-FAAE-C95EC0632D98}"/>
              </a:ext>
            </a:extLst>
          </p:cNvPr>
          <p:cNvSpPr>
            <a:spLocks noGrp="1"/>
          </p:cNvSpPr>
          <p:nvPr>
            <p:ph sz="half" idx="2"/>
          </p:nvPr>
        </p:nvSpPr>
        <p:spPr/>
        <p:txBody>
          <a:bodyPr>
            <a:normAutofit/>
          </a:bodyPr>
          <a:lstStyle/>
          <a:p>
            <a:pPr marL="45720" indent="0">
              <a:buNone/>
            </a:pPr>
            <a:r>
              <a:rPr lang="en-IN" dirty="0"/>
              <a:t>                                                                                      </a:t>
            </a:r>
          </a:p>
        </p:txBody>
      </p:sp>
      <p:sp>
        <p:nvSpPr>
          <p:cNvPr id="4" name="Content Placeholder 3">
            <a:extLst>
              <a:ext uri="{FF2B5EF4-FFF2-40B4-BE49-F238E27FC236}">
                <a16:creationId xmlns:a16="http://schemas.microsoft.com/office/drawing/2014/main" id="{C6F66106-21F5-C4BC-9168-BE05223DBC72}"/>
              </a:ext>
            </a:extLst>
          </p:cNvPr>
          <p:cNvSpPr>
            <a:spLocks noGrp="1"/>
          </p:cNvSpPr>
          <p:nvPr>
            <p:ph sz="half" idx="1"/>
          </p:nvPr>
        </p:nvSpPr>
        <p:spPr>
          <a:xfrm>
            <a:off x="302433" y="1464815"/>
            <a:ext cx="10768022" cy="4250185"/>
          </a:xfrm>
        </p:spPr>
        <p:txBody>
          <a:bodyPr>
            <a:noAutofit/>
          </a:bodyPr>
          <a:lstStyle/>
          <a:p>
            <a:pPr marL="342900" indent="-342900" algn="l">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Connectivity Issues.</a:t>
            </a:r>
          </a:p>
          <a:p>
            <a:pPr marL="342900" indent="-342900" algn="l">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Some parts of the globe have slower internet speeds. </a:t>
            </a:r>
          </a:p>
          <a:p>
            <a:pPr marL="342900" indent="-342900" algn="l">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Difficulty in communication.</a:t>
            </a:r>
          </a:p>
          <a:p>
            <a:pPr marL="342900" indent="-342900" algn="l">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The main issue with virtual assistants is that there is no way to communicate face to face. </a:t>
            </a:r>
          </a:p>
          <a:p>
            <a:pPr marL="342900" indent="-342900" algn="l">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Language barriers.</a:t>
            </a:r>
          </a:p>
          <a:p>
            <a:pPr marL="342900" indent="-342900" algn="l">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Differences in Time.</a:t>
            </a:r>
            <a:endParaRPr lang="en-IN" dirty="0">
              <a:solidFill>
                <a:schemeClr val="tx2"/>
              </a:solidFill>
              <a:latin typeface="Times New Roman" panose="02020603050405020304" pitchFamily="18" charset="0"/>
              <a:cs typeface="Times New Roman" panose="02020603050405020304" pitchFamily="18" charset="0"/>
            </a:endParaRPr>
          </a:p>
          <a:p>
            <a:pPr algn="l"/>
            <a:endParaRPr lang="en-US" dirty="0">
              <a:solidFill>
                <a:schemeClr val="tx2"/>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4245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31A5-47DD-0C9A-9111-7A7B7DD20FED}"/>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B1B723BE-BEB1-291E-96C7-CC16B51DC333}"/>
              </a:ext>
            </a:extLst>
          </p:cNvPr>
          <p:cNvSpPr>
            <a:spLocks noGrp="1"/>
          </p:cNvSpPr>
          <p:nvPr>
            <p:ph idx="1"/>
          </p:nvPr>
        </p:nvSpPr>
        <p:spPr>
          <a:xfrm>
            <a:off x="230819" y="685799"/>
            <a:ext cx="11425562" cy="4330083"/>
          </a:xfrm>
        </p:spPr>
        <p:txBody>
          <a:bodyPr/>
          <a:lstStyle/>
          <a:p>
            <a:pPr marL="45720" lvl="0" indent="0">
              <a:lnSpc>
                <a:spcPct val="107000"/>
              </a:lnSpc>
              <a:buNone/>
            </a:pPr>
            <a:r>
              <a:rPr lang="en-IN" sz="40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METHODOLOGIES:</a:t>
            </a:r>
          </a:p>
          <a:p>
            <a:pPr marL="342900" lvl="0" indent="-342900">
              <a:lnSpc>
                <a:spcPct val="107000"/>
              </a:lnSpc>
              <a:buFont typeface="Wingdings" panose="05000000000000000000" pitchFamily="2" charset="2"/>
              <a:buChar char=""/>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project works on by entering the voice and rendering voice output and displaying text on screen.</a:t>
            </a:r>
          </a:p>
          <a:p>
            <a:pPr marL="342900" lvl="0" indent="-342900">
              <a:lnSpc>
                <a:spcPct val="107000"/>
              </a:lnSpc>
              <a:buFont typeface="Wingdings" panose="05000000000000000000" pitchFamily="2" charset="2"/>
              <a:buChar char=""/>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Accomplished with understanding and intelligent  assistant capable of taking user command and analyses it and respond the user by voice media.</a:t>
            </a:r>
          </a:p>
          <a:p>
            <a:pPr marL="342900" lvl="0" indent="-342900">
              <a:lnSpc>
                <a:spcPct val="107000"/>
              </a:lnSpc>
              <a:spcAft>
                <a:spcPts val="800"/>
              </a:spcAft>
              <a:buFont typeface="Wingdings" panose="05000000000000000000" pitchFamily="2" charset="2"/>
              <a:buChar char=""/>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methodology is to the effective way of implementing a personal voice assistant, voice recognition  has  any inbuilt functions that will let assistant understand the command given by user</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IN" dirty="0"/>
          </a:p>
        </p:txBody>
      </p:sp>
      <p:sp>
        <p:nvSpPr>
          <p:cNvPr id="4" name="Text Placeholder 3">
            <a:extLst>
              <a:ext uri="{FF2B5EF4-FFF2-40B4-BE49-F238E27FC236}">
                <a16:creationId xmlns:a16="http://schemas.microsoft.com/office/drawing/2014/main" id="{7D36B07B-0B54-1AA7-85E5-F85C42DDF9D9}"/>
              </a:ext>
            </a:extLst>
          </p:cNvPr>
          <p:cNvSpPr>
            <a:spLocks noGrp="1"/>
          </p:cNvSpPr>
          <p:nvPr>
            <p:ph type="body" sz="half" idx="2"/>
          </p:nvPr>
        </p:nvSpPr>
        <p:spPr/>
        <p:txBody>
          <a:bodyPr/>
          <a:lstStyle/>
          <a:p>
            <a:r>
              <a:rPr lang="en-IN" dirty="0"/>
              <a:t>                                                                               </a:t>
            </a:r>
          </a:p>
        </p:txBody>
      </p:sp>
    </p:spTree>
    <p:extLst>
      <p:ext uri="{BB962C8B-B14F-4D97-AF65-F5344CB8AC3E}">
        <p14:creationId xmlns:p14="http://schemas.microsoft.com/office/powerpoint/2010/main" val="376697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E026-24B6-E55F-5753-D739F7F6DFCE}"/>
              </a:ext>
            </a:extLst>
          </p:cNvPr>
          <p:cNvSpPr>
            <a:spLocks noGrp="1"/>
          </p:cNvSpPr>
          <p:nvPr>
            <p:ph type="title"/>
          </p:nvPr>
        </p:nvSpPr>
        <p:spPr/>
        <p:txBody>
          <a:bodyPr/>
          <a:lstStyle/>
          <a:p>
            <a:r>
              <a:rPr lang="en-IN" dirty="0"/>
              <a:t>                                           </a:t>
            </a:r>
          </a:p>
        </p:txBody>
      </p:sp>
      <p:sp>
        <p:nvSpPr>
          <p:cNvPr id="4" name="Text Placeholder 3">
            <a:extLst>
              <a:ext uri="{FF2B5EF4-FFF2-40B4-BE49-F238E27FC236}">
                <a16:creationId xmlns:a16="http://schemas.microsoft.com/office/drawing/2014/main" id="{CD68F641-A0A2-113D-77A8-6430D9C2F7B3}"/>
              </a:ext>
            </a:extLst>
          </p:cNvPr>
          <p:cNvSpPr>
            <a:spLocks noGrp="1"/>
          </p:cNvSpPr>
          <p:nvPr>
            <p:ph type="body" sz="half" idx="2"/>
          </p:nvPr>
        </p:nvSpPr>
        <p:spPr/>
        <p:txBody>
          <a:bodyPr/>
          <a:lstStyle/>
          <a:p>
            <a:r>
              <a:rPr lang="en-IN" dirty="0"/>
              <a:t>                                                                                          </a:t>
            </a:r>
          </a:p>
        </p:txBody>
      </p:sp>
      <p:pic>
        <p:nvPicPr>
          <p:cNvPr id="2050" name="Picture 2">
            <a:extLst>
              <a:ext uri="{FF2B5EF4-FFF2-40B4-BE49-F238E27FC236}">
                <a16:creationId xmlns:a16="http://schemas.microsoft.com/office/drawing/2014/main" id="{B0876FEE-1FE2-83A8-2252-B1012D6A19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7355" y="2424506"/>
            <a:ext cx="6858000" cy="33009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399D48-67DB-9FA8-CA31-F0AC8B5AE1A3}"/>
              </a:ext>
            </a:extLst>
          </p:cNvPr>
          <p:cNvSpPr txBox="1"/>
          <p:nvPr/>
        </p:nvSpPr>
        <p:spPr>
          <a:xfrm>
            <a:off x="488270" y="328473"/>
            <a:ext cx="7474999" cy="707886"/>
          </a:xfrm>
          <a:prstGeom prst="rect">
            <a:avLst/>
          </a:prstGeom>
          <a:noFill/>
        </p:spPr>
        <p:txBody>
          <a:bodyPr wrap="square" rtlCol="0">
            <a:spAutoFit/>
          </a:bodyPr>
          <a:lstStyle/>
          <a:p>
            <a:r>
              <a:rPr lang="en-IN" sz="4000" dirty="0">
                <a:solidFill>
                  <a:schemeClr val="accent1">
                    <a:lumMod val="50000"/>
                  </a:schemeClr>
                </a:solidFill>
                <a:latin typeface="Times New Roman" panose="02020603050405020304" pitchFamily="18" charset="0"/>
                <a:cs typeface="Times New Roman" panose="02020603050405020304" pitchFamily="18" charset="0"/>
              </a:rPr>
              <a:t>SYSTEM ARCHITECTURE</a:t>
            </a:r>
            <a:r>
              <a:rPr lang="en-IN" sz="40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0866D651-96F8-1156-4A99-9A26A37EF699}"/>
              </a:ext>
            </a:extLst>
          </p:cNvPr>
          <p:cNvSpPr txBox="1"/>
          <p:nvPr/>
        </p:nvSpPr>
        <p:spPr>
          <a:xfrm>
            <a:off x="488271" y="1132579"/>
            <a:ext cx="10688715"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This Assistant consists  of three  modules. First  is, assistant accepting  voice  input  from  user.  Secondly,  </a:t>
            </a:r>
            <a:r>
              <a:rPr lang="en-US" sz="2000" dirty="0" err="1">
                <a:latin typeface="Times New Roman" panose="02020603050405020304" pitchFamily="18" charset="0"/>
                <a:cs typeface="Times New Roman" panose="02020603050405020304" pitchFamily="18" charset="0"/>
              </a:rPr>
              <a:t>analysing</a:t>
            </a:r>
            <a:r>
              <a:rPr lang="en-US" sz="2000" dirty="0">
                <a:latin typeface="Times New Roman" panose="02020603050405020304" pitchFamily="18" charset="0"/>
                <a:cs typeface="Times New Roman" panose="02020603050405020304" pitchFamily="18" charset="0"/>
              </a:rPr>
              <a:t>  the input  given by  the user,  and  mapping it  to  the respective intent and function. And the third is, the assistant giving user the result all along with voice.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86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cean 16x9">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painting presentation (widescreen).potx" id="{7D8F5DB3-F878-46D5-AF2D-2DD5B7369221}" vid="{9251DF30-C224-466C-9BFA-3064FAD55731}"/>
    </a:ext>
  </a:extLst>
</a:theme>
</file>

<file path=ppt/theme/theme2.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Ocean painting presentation (widescreen)</Template>
  <TotalTime>240</TotalTime>
  <Words>1407</Words>
  <Application>Microsoft Office PowerPoint</Application>
  <PresentationFormat>Widescreen</PresentationFormat>
  <Paragraphs>108</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Georgia</vt:lpstr>
      <vt:lpstr>Times New Roman</vt:lpstr>
      <vt:lpstr>Wingdings</vt:lpstr>
      <vt:lpstr>Ocean 16x9</vt:lpstr>
      <vt:lpstr>VIRTUAL ASSISTANT</vt:lpstr>
      <vt:lpstr>INTRODUCTION</vt:lpstr>
      <vt:lpstr>                                                                                 </vt:lpstr>
      <vt:lpstr>Literature Review: </vt:lpstr>
      <vt:lpstr>PowerPoint Presentation</vt:lpstr>
      <vt:lpstr>                                          </vt:lpstr>
      <vt:lpstr>PROBLEM IDENTIFICATION</vt:lpstr>
      <vt:lpstr>                                        </vt:lpstr>
      <vt:lpstr>                                           </vt:lpstr>
      <vt:lpstr>                                               </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EXPECTED OUTCOMES</vt:lpstr>
      <vt:lpstr>TRANSLATION</vt:lpstr>
      <vt:lpstr>OPEN YOUTUBE:</vt:lpstr>
      <vt:lpstr>PRICE OF STOCK MARKET</vt:lpstr>
      <vt:lpstr>PLAY MUSIC:</vt:lpstr>
      <vt:lpstr>OPEN MAIL</vt:lpstr>
      <vt:lpstr>KEEP NOTES:</vt:lpstr>
      <vt:lpstr>WEATHER REPORT:</vt:lpstr>
      <vt:lpstr>OPEN TWITTER:</vt:lpstr>
      <vt:lpstr>OPEN INSTAGRAM:</vt:lpstr>
      <vt:lpstr>ENDING:</vt:lpstr>
      <vt:lpstr>                                                  </vt:lpstr>
      <vt:lpstr>                                    </vt:lpstr>
      <vt:lpstr>                                     </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ASSISTANT</dc:title>
  <dc:creator>SIKAKOLLI N S C LAKSHMI NIHARIKA 19MIS7089</dc:creator>
  <cp:lastModifiedBy>SAI PREETHI SALADY 19MIS7048</cp:lastModifiedBy>
  <cp:revision>2</cp:revision>
  <dcterms:created xsi:type="dcterms:W3CDTF">2022-07-08T09:38:39Z</dcterms:created>
  <dcterms:modified xsi:type="dcterms:W3CDTF">2022-07-27T07:31:28Z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